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slideMasters/slideMaster71.xml" ContentType="application/vnd.openxmlformats-officedocument.presentationml.slideMaster+xml"/>
  <Override PartName="/ppt/slides/slide71.xml" ContentType="application/vnd.openxmlformats-officedocument.presentationml.slide+xml"/>
  <Override PartName="/ppt/slideMasters/slideMaster72.xml" ContentType="application/vnd.openxmlformats-officedocument.presentationml.slideMaster+xml"/>
  <Override PartName="/ppt/slides/slide72.xml" ContentType="application/vnd.openxmlformats-officedocument.presentationml.slide+xml"/>
  <Override PartName="/ppt/slideMasters/slideMaster73.xml" ContentType="application/vnd.openxmlformats-officedocument.presentationml.slideMaster+xml"/>
  <Override PartName="/ppt/slides/slide73.xml" ContentType="application/vnd.openxmlformats-officedocument.presentationml.slide+xml"/>
  <Override PartName="/ppt/slideMasters/slideMaster74.xml" ContentType="application/vnd.openxmlformats-officedocument.presentationml.slideMaster+xml"/>
  <Override PartName="/ppt/slides/slide74.xml" ContentType="application/vnd.openxmlformats-officedocument.presentationml.slide+xml"/>
  <Override PartName="/ppt/slideMasters/slideMaster75.xml" ContentType="application/vnd.openxmlformats-officedocument.presentationml.slideMaster+xml"/>
  <Override PartName="/ppt/slides/slide75.xml" ContentType="application/vnd.openxmlformats-officedocument.presentationml.slide+xml"/>
  <Override PartName="/ppt/slideMasters/slideMaster76.xml" ContentType="application/vnd.openxmlformats-officedocument.presentationml.slideMaster+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notesMasterIdLst>
    <p:notesMasterId r:id="rId78"/>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esProps" Target="presProps.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participants time to complete their personal wellbeing plan in the workbook. Encourage small, realistic steps rather than ambitious overhauls.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explore stress.
Stress is one of the most misunderstood experiences in modern life.
When people hear the word stress they often think of something negative. However, stress itself is not harmful. Stress is actually a highly intelligent survival mechanism. Without stress, human beings would not survive.
The problem is not stress itself. The problem occurs when stress becomes chronic and recovery is missing.
Our nervous system struggles to distinguish between a life-threatening danger and an overflowing inbox.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stress is bad.
Acute stress is short-term. Examples include giving a presentation, taking an exam, attending a job interview, meeting a deadline. Acute stress helps us perform. Once the challenge has passed, the body returns to baseline.
Chronic stress is different. Chronic stress occurs when demands remain high over weeks, months or years. Examples include financial difficulties, workplace pressure, caring responsibilities, long-term health concerns. When stress becomes chronic, recovery becomes more difficult and symptoms begin to accumulate.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stress response is designed to operate as a cycle.
A challenge appears. The brain detects danger. The body activates. Action is taken. Recovery occurs. The system returns to balance.
The difficulty in modern life is that many people experience activation without recovery. One demand follows another. The nervous system never fully switches off.
Recovery is not a luxury. Recovery is an essential part of the stress cycle.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brain detects a threat, it activates the stress response.
Stress hormones are released. Heart rate increases. Blood pressure rises. Breathing changes. Muscles prepare for action.
This response is incredibly useful in short bursts. However, prolonged activation can contribute to: sleep difficulties, fatigue, brain fog, digestive symptoms, headaches, irritability, poor concentration.
These symptoms are not signs of weakness. They are signs that the body has been working hard.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recognise stress only when they reach crisis point.
However, stress usually provides warning signs first.
These signs might include: poor sleep, feeling irritable, feeling tearful, difficulty concentrating, feeling overwhelmed, changes in appetite.
Recognising these signs early allows us to intervene sooner.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myths in modern life is that rest must be earned.
Many people tell themselves: 'I can rest when everything is finished.' The problem is that everything is rarely finished.
Healthy nervous systems require regular recovery. Recovery is maintenance. Not laziness. Not weakness. Maintenance.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fear and anxiety are closely connected, they are not exactly the same thing.
Fear happens when danger is present right now. Imagine stepping into a road and hearing a car horn. Your body reacts instantly.
Anxiety is different. Anxiety focuses on what might happen. Anxiety asks questions such as: What if I fail? What if something goes wrong? What if people judge me?
Fear responds to reality. Anxiety responds to possibility.
The challenge is that the brain often responds to imagined threats in the same way it responds to real threats.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worried about something that had not happened yet and noticed your body reacting as though it was already happening?
Perhaps you had an important meeting, a medical appointment, an exam, a difficult conversation.
Even though the event had not happened, your body may have responded as though danger was already present.
This is because the brain is constantly attempting to predict and prepare for possible threats.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often communicates through 'what if' questions.
The brain attempts to predict future problems. This can be useful in moderation. However, when anxiety becomes excessive, the brain begins generating endless possibilities.
The goal is not to eliminate uncertainty. The goal is to become more comfortable with uncertainty.
Learning to tolerate uncertainty is one of the most powerful skills we can develop.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anxiety appears, avoidance often feels like the safest option.
Avoiding difficult conversations. Avoiding social situations. Avoiding challenges. Avoiding uncertainty.
Avoidance often reduces anxiety in the short term. The problem is that it teaches the brain that the situation was dangerous. As a result, anxiety often becomes stronger.
Recovery involves gradually building confidence in our ability to face discomfort.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anxiety management skills is learning to distinguish between facts and fears.
Anxiety often presents possibilities as certainties. For example: 'I will fail.' 'Nobody likes me.' 'I won't cope.'
When we slow down and examine the evidence, we often discover these are predictions rather than facts.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felt like there was simply too much?
Too many responsibilities. Too many decisions. Too many expectations.
Overwhelm does not mean weakness. It does not mean failure. It often means that the demands being placed upon us have exceeded the resources we currently have available.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underestimate the impact of the invisible workload they carry.
Mental load refers to the ongoing process of planning, organising, remembering and anticipating. Often these responsibilities are unseen by others.
The mind may be working continuously even when the body is resting. Mental load consumes energy. Over time it contributes significantly to overwhelm.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Thank you for investing time in your wellbeing today.
Mental health is something every one of us has, just as we all have physical health.
This session is not about diagnosis. It is about understanding ourselves with compassion and curiosity.
Many people ask, 'What's wrong with me?'
Today we will explore a different question:
'What is my mind and body trying to tell me?'
Our aim is to understand wellbeing, recognise challenges early and develop practical skills that support resilience.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Overwhelm affects the whole person.
Many people become frustrated when they notice changes in concentration, memory or motivation. These changes are not character flaws. They are often signs that the nervous system is overloaded.
The brain prioritises survival over efficiency. When capacity is exceeded, performance naturally declines.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Burnout develops gradually. People rarely wake up one day completely burnt out.
Common signs include: feeling emotionally drained, reduced motivation, feeling detached, reduced enjoyment, increased cynicism, difficulty recovering even after rest.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cycle illustrates how overwhelm feeds itself. Too much to do leads to increased stress, which reduces capacity, which leads to more mistakes, which increases stress further, and overwhelm grows. Breaking the cycle requires intervention at any point — usually through recovery, saying no, or seeking support.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programme we have explored stress, anxiety and overwhelm.
Today we are going to explore the system that sits underneath all of those experiences. The nervous system.
The nervous system's primary job is survival. It continuously scans the world around us. It asks one important question: Am I safe?
Much of what we call stress, anxiety and emotional distress can be understood through the lens of the nervous 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Polyvagal Theory helps us understand why we sometimes feel calm and connected, why we sometimes feel anxious and activated, and why we sometimes feel shut down and disconnected.
This shift reduces shame and increases understanding.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state most people would like to spend more time in.
When the nervous system feels safe: thinking is clearer, emotions feel manageable, relationships feel easier, problem-solving improves.
This state is not about being happy all the time. It is about feeling regulated enough to respond effectively to life's challenges.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nervous system detects danger, it may move into a sympathetic state.
The body prepares for action. Heart rate increases. Breathing changes. Muscles become activated.
This state is useful during genuine danger. The challenge is that modern life can activate this system frequently.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nervous system feels overwhelmed and unable to escape danger, it may move into a shutdown state.
People may experience: emotional numbness, fatigue, disconnection, low motivation, withdrawal.
This is not laziness. This is not weakness. It is another protective survival response.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exists on a spectrum.
Every person experiences good days and difficult days.
Mental health is not simply the absence of illness.
It includes our ability to cope with challenges, maintain relationships, make decisions and enjoy life.
Just as physical health fluctuates, mental health fluctuates too.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vagus nerve is one of the most important nerves in the body. It acts like a communication network between the brain and the body.
It helps regulate: heart rate, breathing, digestion, emotional regulation, social connection.
The healthier and more flexible our vagal system becomes, the easier it is to recover from stress.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Dan Siegel introduced the concept of the Window of Tolerance.
Think of it as your optimal zone of functioning. When we remain within our window, life feels manageable.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is not about forcing ourselves to be calm.
Regulation is about helping the nervous system feel safe.
Small actions repeated consistently create change. The nervous system learns through experience. Every time we practice regulation, we teach our body that safety is possible.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programme we have explored stress, anxiety, overwhelm and the nervous system.
Today we are going to focus on the body.
Many of us spend much of our lives in our heads. Yet stress is not only experienced in the mind. Stress is experienced throughout the entire body.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somatic simply means relating to the body.
Somatic approaches recognise that our bodies communicate constantly. Somatic wellbeing encourages us to reconnect with our body's wisdom rather than ignoring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Interoception refers to our awareness of what is happening inside our body.
Many people become disconnected from these signals. Improving interoception helps us recognise our needs earlier. Awareness allows us to respond before overwhelm develops.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stress increases, our attention often moves away from the present moment. Grounding helps bring attention back to the here and now.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nervous system constantly scans for danger. Orienting encourages us to consciously scan for safety.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wellbeing does not mean feeling happy all the time.
Healthy emotional wellbeing means being able to experience a range of emotions and respond to them effectively.
All emotions have a purpose.
Our emotions provide information rather than instructions.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Butterfly Hug is a gentle bilateral stimulation exercise. Many people find this calming and grounding. Practice for 1-2 minutes.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Breathing is one of the quickest ways to influence the nervous 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stress activates the body, energy is mobilised. Movement helps discharge that energy.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try to regulate through criticism. Unfortunately criticism increases threat. Compassion reduces threat.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hear the word resilience they often imagine someone who never struggles. The reality is very different.
Resilience is not the absence of difficulty. Resilience is our ability to adapt, recover and continue moving forward despite challenges.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Psychological flexibility is one of the strongest predictors of wellbeing.
Many people believe wellbeing means eliminating uncomfortable emotions. Psychological flexibility teaches us something different.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powerful ideas within ACT is that thoughts are not facts. Many people become trapped by difficult thoughts because they assume every thought is true.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Defusion means creating space between ourselves and our thoughts. The thought is still there. But our relationship with it changes.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wellbeing is influenced by many factors.
Some are within our control.
Others are not.
Recognising the difference allows us to focus energy where it is most effective.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find compassion easy to offer others but difficult to offer themselves.
Research shows that self-compassion improves emotional wellbeing, resilience and recovery from stress.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help us navigate difficult times because they provide direction when circumstances feel uncertain.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become powerful when they are translated into action. Small consistent actions build confidence.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Resilience is not something we either have or do not have. Resilience is built through daily practices.
Every small step matters.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live with an inner critic. Today we invite participants to develop an inner coach instead.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final session.
Over the past seven sessions we have explored: mental health and wellbeing, stress and recovery, anxiety and the protective brain, overwhelm and burnout, the nervous system, somatic wellbeing skills, resilience and psychological flexibility.
Today is an opportunity to bring all of that learning together.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challenges with personal growth is that it often happens slowly. Because change happens gradually, we sometimes fail to notice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programme we have discussed many different wellbeing strategies. Small daily habits often create the greatest long-term impact.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feel psychologically safe they learn more effectively and engage more openly.
Psychological safety is essential for wellbeing and growth.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skills we can develop is recognising early warning signs. Most people notice difficulties only when they become overwhelmed.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few weeks we have explored many regulation strategies. Not every strategy will work for every person.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help us reconnect with what matters. Today we will revisit the values identified during Session 7.</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beings are not designed to manage everything alone. Connection is one of the strongest protective factors for wellbeing.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blueprint is your personal wellbeing guide. The goal is to create something realistic and achievable.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imagine yourself six months from today. Imagine that you have continued practising the skills you have learned.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speak to themselves in ways they would never speak to a friend.
Self-compassion is not self-indulgence.
It is responding to ourselves with kindness during difficult moments.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daily habits create powerful wellbeing outcomes.
We do not need dramatic changes.
Consistent actions are more effective than occasional extremes.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jpe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jpe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jpe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jpe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jpe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jpe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jpe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jpe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Slide-25-image-1.jpe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Slide-26-image-1.jpe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Slide-27-image-1.jpeg"/><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Slide-28-image-1.jpe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Slide-29-image-1.jpeg"/><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Slide-30-image-1.jpeg"/><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Slide-31-image-1.jpeg"/><Relationship Id="rId2" Type="http://schemas.openxmlformats.org/officeDocument/2006/relationships/slideLayout" Target="../slideLayouts/slideLayout1.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Slide-32-image-1.jpeg"/><Relationship Id="rId2" Type="http://schemas.openxmlformats.org/officeDocument/2006/relationships/slideLayout" Target="../slideLayouts/slideLayout1.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Slide-33-image-1.jpeg"/><Relationship Id="rId2" Type="http://schemas.openxmlformats.org/officeDocument/2006/relationships/slideLayout" Target="../slideLayouts/slideLayout1.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Slide-34-image-1.jpeg"/><Relationship Id="rId2" Type="http://schemas.openxmlformats.org/officeDocument/2006/relationships/slideLayout" Target="../slideLayouts/slideLayout1.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Slide-35-image-1.jpeg"/><Relationship Id="rId2" Type="http://schemas.openxmlformats.org/officeDocument/2006/relationships/slideLayout" Target="../slideLayouts/slideLayout1.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Slide-36-image-1.jpeg"/><Relationship Id="rId2" Type="http://schemas.openxmlformats.org/officeDocument/2006/relationships/slideLayout" Target="../slideLayouts/slideLayout1.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image" Target="../media/Slide-37-image-1.jpeg"/><Relationship Id="rId2" Type="http://schemas.openxmlformats.org/officeDocument/2006/relationships/slideLayout" Target="../slideLayouts/slideLayout1.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Slide-38-image-1.jpeg"/><Relationship Id="rId2" Type="http://schemas.openxmlformats.org/officeDocument/2006/relationships/slideLayout" Target="../slideLayouts/slideLayout1.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Slide-39-image-1.jpeg"/><Relationship Id="rId2" Type="http://schemas.openxmlformats.org/officeDocument/2006/relationships/slideLayout" Target="../slideLayouts/slideLayout1.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Slide-40-image-1.jpeg"/><Relationship Id="rId2" Type="http://schemas.openxmlformats.org/officeDocument/2006/relationships/slideLayout" Target="../slideLayouts/slideLayout1.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image" Target="../media/Slide-41-image-1.jpeg"/><Relationship Id="rId2" Type="http://schemas.openxmlformats.org/officeDocument/2006/relationships/slideLayout" Target="../slideLayouts/slideLayout1.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image" Target="../media/Slide-42-image-1.jpeg"/><Relationship Id="rId2" Type="http://schemas.openxmlformats.org/officeDocument/2006/relationships/slideLayout" Target="../slideLayouts/slideLayout1.xml"/><Relationship Id="rId3"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image" Target="../media/Slide-43-image-1.jpeg"/><Relationship Id="rId2" Type="http://schemas.openxmlformats.org/officeDocument/2006/relationships/slideLayout" Target="../slideLayouts/slideLayout1.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image" Target="../media/Slide-44-image-1.jpeg"/><Relationship Id="rId2" Type="http://schemas.openxmlformats.org/officeDocument/2006/relationships/slideLayout" Target="../slideLayouts/slideLayout1.xml"/><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image" Target="../media/Slide-45-image-1.jpeg"/><Relationship Id="rId2" Type="http://schemas.openxmlformats.org/officeDocument/2006/relationships/slideLayout" Target="../slideLayouts/slideLayout1.xml"/><Relationship Id="rId3"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image" Target="../media/Slide-46-image-1.jpeg"/><Relationship Id="rId2" Type="http://schemas.openxmlformats.org/officeDocument/2006/relationships/slideLayout" Target="../slideLayouts/slideLayout1.xml"/><Relationship Id="rId3"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image" Target="../media/Slide-47-image-1.jpeg"/><Relationship Id="rId2" Type="http://schemas.openxmlformats.org/officeDocument/2006/relationships/slideLayout" Target="../slideLayouts/slideLayout1.xml"/><Relationship Id="rId3"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image" Target="../media/Slide-48-image-1.jpeg"/><Relationship Id="rId2" Type="http://schemas.openxmlformats.org/officeDocument/2006/relationships/slideLayout" Target="../slideLayouts/slideLayout1.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image" Target="../media/Slide-49-image-1.jpeg"/><Relationship Id="rId2" Type="http://schemas.openxmlformats.org/officeDocument/2006/relationships/slideLayout" Target="../slideLayouts/slideLayout1.xml"/><Relationship Id="rId3"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image" Target="../media/Slide-50-image-1.jpeg"/><Relationship Id="rId2" Type="http://schemas.openxmlformats.org/officeDocument/2006/relationships/slideLayout" Target="../slideLayouts/slideLayout1.xml"/><Relationship Id="rId3"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Slide-51-image-1.jpeg"/><Relationship Id="rId2" Type="http://schemas.openxmlformats.org/officeDocument/2006/relationships/slideLayout" Target="../slideLayouts/slideLayout1.xml"/><Relationship Id="rId3"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image" Target="../media/Slide-52-image-1.jpeg"/><Relationship Id="rId2" Type="http://schemas.openxmlformats.org/officeDocument/2006/relationships/slideLayout" Target="../slideLayouts/slideLayout1.xml"/><Relationship Id="rId3"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image" Target="../media/Slide-53-image-1.jpeg"/><Relationship Id="rId2" Type="http://schemas.openxmlformats.org/officeDocument/2006/relationships/slideLayout" Target="../slideLayouts/slideLayout1.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image" Target="../media/Slide-54-image-1.jpeg"/><Relationship Id="rId2" Type="http://schemas.openxmlformats.org/officeDocument/2006/relationships/slideLayout" Target="../slideLayouts/slideLayout1.xml"/><Relationship Id="rId3"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image" Target="../media/Slide-55-image-1.jpeg"/><Relationship Id="rId2" Type="http://schemas.openxmlformats.org/officeDocument/2006/relationships/slideLayout" Target="../slideLayouts/slideLayout1.xml"/><Relationship Id="rId3"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image" Target="../media/Slide-56-image-1.jpeg"/><Relationship Id="rId2" Type="http://schemas.openxmlformats.org/officeDocument/2006/relationships/slideLayout" Target="../slideLayouts/slideLayout1.xml"/><Relationship Id="rId3"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image" Target="../media/Slide-57-image-1.jpeg"/><Relationship Id="rId2" Type="http://schemas.openxmlformats.org/officeDocument/2006/relationships/slideLayout" Target="../slideLayouts/slideLayout1.xml"/><Relationship Id="rId3"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image" Target="../media/Slide-58-image-1.jpeg"/><Relationship Id="rId2" Type="http://schemas.openxmlformats.org/officeDocument/2006/relationships/slideLayout" Target="../slideLayouts/slideLayout1.xml"/><Relationship Id="rId3"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image" Target="../media/Slide-59-image-1.jpeg"/><Relationship Id="rId2" Type="http://schemas.openxmlformats.org/officeDocument/2006/relationships/slideLayout" Target="../slideLayouts/slideLayout1.xml"/><Relationship Id="rId3"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image" Target="../media/Slide-60-image-1.jpeg"/><Relationship Id="rId2" Type="http://schemas.openxmlformats.org/officeDocument/2006/relationships/slideLayout" Target="../slideLayouts/slideLayout1.xml"/><Relationship Id="rId3"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image" Target="../media/Slide-61-image-1.jpeg"/><Relationship Id="rId2" Type="http://schemas.openxmlformats.org/officeDocument/2006/relationships/slideLayout" Target="../slideLayouts/slideLayout1.xml"/><Relationship Id="rId3"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image" Target="../media/Slide-62-image-1.jpeg"/><Relationship Id="rId2" Type="http://schemas.openxmlformats.org/officeDocument/2006/relationships/slideLayout" Target="../slideLayouts/slideLayout1.xml"/><Relationship Id="rId3"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image" Target="../media/Slide-63-image-1.jpeg"/><Relationship Id="rId2" Type="http://schemas.openxmlformats.org/officeDocument/2006/relationships/slideLayout" Target="../slideLayouts/slideLayout1.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image" Target="../media/Slide-64-image-1.jpeg"/><Relationship Id="rId2" Type="http://schemas.openxmlformats.org/officeDocument/2006/relationships/slideLayout" Target="../slideLayouts/slideLayout1.xml"/><Relationship Id="rId3"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image" Target="../media/Slide-65-image-1.jpeg"/><Relationship Id="rId2" Type="http://schemas.openxmlformats.org/officeDocument/2006/relationships/slideLayout" Target="../slideLayouts/slideLayout1.xml"/><Relationship Id="rId3"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image" Target="../media/Slide-66-image-1.jpeg"/><Relationship Id="rId2" Type="http://schemas.openxmlformats.org/officeDocument/2006/relationships/slideLayout" Target="../slideLayouts/slideLayout1.xml"/><Relationship Id="rId3"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image" Target="../media/Slide-67-image-1.jpeg"/><Relationship Id="rId2" Type="http://schemas.openxmlformats.org/officeDocument/2006/relationships/slideLayout" Target="../slideLayouts/slideLayout1.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image" Target="../media/Slide-68-image-1.jpeg"/><Relationship Id="rId2" Type="http://schemas.openxmlformats.org/officeDocument/2006/relationships/slideLayout" Target="../slideLayouts/slideLayout1.xml"/><Relationship Id="rId3"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image" Target="../media/Slide-69-image-1.jpeg"/><Relationship Id="rId2" Type="http://schemas.openxmlformats.org/officeDocument/2006/relationships/slideLayout" Target="../slideLayouts/slideLayout1.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image" Target="../media/Slide-70-image-1.jpeg"/><Relationship Id="rId2" Type="http://schemas.openxmlformats.org/officeDocument/2006/relationships/slideLayout" Target="../slideLayouts/slideLayout1.xml"/><Relationship Id="rId3"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image" Target="../media/Slide-71-image-1.jpeg"/><Relationship Id="rId2" Type="http://schemas.openxmlformats.org/officeDocument/2006/relationships/slideLayout" Target="../slideLayouts/slideLayout1.xml"/><Relationship Id="rId3"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image" Target="../media/Slide-72-image-1.jpeg"/><Relationship Id="rId2" Type="http://schemas.openxmlformats.org/officeDocument/2006/relationships/slideLayout" Target="../slideLayouts/slideLayout1.xml"/><Relationship Id="rId3"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image" Target="../media/Slide-73-image-1.jpeg"/><Relationship Id="rId2" Type="http://schemas.openxmlformats.org/officeDocument/2006/relationships/slideLayout" Target="../slideLayouts/slideLayout1.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image" Target="../media/Slide-74-image-1.jpeg"/><Relationship Id="rId2" Type="http://schemas.openxmlformats.org/officeDocument/2006/relationships/slideLayout" Target="../slideLayouts/slideLayout1.xml"/><Relationship Id="rId3"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image" Target="../media/Slide-75-image-1.jpeg"/><Relationship Id="rId2" Type="http://schemas.openxmlformats.org/officeDocument/2006/relationships/slideLayout" Target="../slideLayouts/slideLayout1.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image" Target="../media/Slide-76-image-1.jpeg"/><Relationship Id="rId2" Type="http://schemas.openxmlformats.org/officeDocument/2006/relationships/image" Target="../media/image-76-2.png"/><Relationship Id="rId3" Type="http://schemas.openxmlformats.org/officeDocument/2006/relationships/slideLayout" Target="../slideLayouts/slideLayout1.xml"/><Relationship Id="rId4"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home/claude/logo.png">    </p:cNvPr>
          <p:cNvPicPr>
            <a:picLocks noChangeAspect="1"/>
          </p:cNvPicPr>
          <p:nvPr/>
        </p:nvPicPr>
        <p:blipFill>
          <a:blip r:embed="rId2"/>
          <a:stretch>
            <a:fillRect/>
          </a:stretch>
        </p:blipFill>
        <p:spPr>
          <a:xfrm>
            <a:off x="6492240" y="274320"/>
            <a:ext cx="2011680" cy="1545336"/>
          </a:xfrm>
          <a:prstGeom prst="rect">
            <a:avLst/>
          </a:prstGeom>
        </p:spPr>
      </p:pic>
      <p:sp>
        <p:nvSpPr>
          <p:cNvPr id="3" name="Text 0"/>
          <p:cNvSpPr/>
          <p:nvPr/>
        </p:nvSpPr>
        <p:spPr>
          <a:xfrm>
            <a:off x="3840480" y="2011680"/>
            <a:ext cx="5029200" cy="1645920"/>
          </a:xfrm>
          <a:prstGeom prst="rect">
            <a:avLst/>
          </a:prstGeom>
          <a:noFill/>
          <a:ln/>
        </p:spPr>
        <p:txBody>
          <a:bodyPr wrap="square" lIns="0" tIns="0" rIns="0" bIns="0" rtlCol="0" anchor="ctr"/>
          <a:lstStyle/>
          <a:p>
            <a:pPr algn="r" indent="0" marL="0">
              <a:buNone/>
            </a:pPr>
            <a:r>
              <a:rPr lang="en-US" sz="3800" b="1" dirty="0">
                <a:solidFill>
                  <a:srgbClr val="1E3A6E"/>
                </a:solidFill>
                <a:latin typeface="Poppins" pitchFamily="34" charset="0"/>
                <a:ea typeface="Poppins" pitchFamily="34" charset="-122"/>
                <a:cs typeface="Poppins" pitchFamily="34" charset="-120"/>
              </a:rPr>
              <a:t>MIND &amp; THRIVE</a:t>
            </a:r>
            <a:endParaRPr lang="en-US" sz="3800" dirty="0"/>
          </a:p>
          <a:p>
            <a:pPr algn="r" indent="0" marL="0">
              <a:buNone/>
            </a:pPr>
            <a:r>
              <a:rPr lang="en-US" sz="3800" b="1" dirty="0">
                <a:solidFill>
                  <a:srgbClr val="1E3A6E"/>
                </a:solidFill>
                <a:latin typeface="Poppins" pitchFamily="34" charset="0"/>
                <a:ea typeface="Poppins" pitchFamily="34" charset="-122"/>
                <a:cs typeface="Poppins" pitchFamily="34" charset="-120"/>
              </a:rPr>
              <a:t>PROGRAMME</a:t>
            </a:r>
            <a:endParaRPr lang="en-US" sz="3800" dirty="0"/>
          </a:p>
        </p:txBody>
      </p:sp>
      <p:sp>
        <p:nvSpPr>
          <p:cNvPr id="4" name="Text 1"/>
          <p:cNvSpPr/>
          <p:nvPr/>
        </p:nvSpPr>
        <p:spPr>
          <a:xfrm>
            <a:off x="3840480" y="3566160"/>
            <a:ext cx="5029200" cy="457200"/>
          </a:xfrm>
          <a:prstGeom prst="rect">
            <a:avLst/>
          </a:prstGeom>
          <a:noFill/>
          <a:ln/>
        </p:spPr>
        <p:txBody>
          <a:bodyPr wrap="square" lIns="0" tIns="0" rIns="0" bIns="0" rtlCol="0" anchor="ctr"/>
          <a:lstStyle/>
          <a:p>
            <a:pPr algn="r" indent="0" marL="0">
              <a:buNone/>
            </a:pPr>
            <a:r>
              <a:rPr lang="en-US" sz="1300" dirty="0">
                <a:solidFill>
                  <a:srgbClr val="4A5A6A"/>
                </a:solidFill>
                <a:latin typeface="Poppins" pitchFamily="34" charset="0"/>
                <a:ea typeface="Poppins" pitchFamily="34" charset="-122"/>
                <a:cs typeface="Poppins" pitchFamily="34" charset="-120"/>
              </a:rPr>
              <a:t>Understanding Mental Health &amp; Emotional Wellbeing</a:t>
            </a:r>
            <a:endParaRPr lang="en-US" sz="1300" dirty="0"/>
          </a:p>
        </p:txBody>
      </p:sp>
      <p:sp>
        <p:nvSpPr>
          <p:cNvPr id="5" name="Text 2"/>
          <p:cNvSpPr/>
          <p:nvPr/>
        </p:nvSpPr>
        <p:spPr>
          <a:xfrm>
            <a:off x="3840480" y="4114800"/>
            <a:ext cx="5029200" cy="320040"/>
          </a:xfrm>
          <a:prstGeom prst="rect">
            <a:avLst/>
          </a:prstGeom>
          <a:noFill/>
          <a:ln/>
        </p:spPr>
        <p:txBody>
          <a:bodyPr wrap="square" lIns="0" tIns="0" rIns="0" bIns="0" rtlCol="0" anchor="ctr"/>
          <a:lstStyle/>
          <a:p>
            <a:pPr algn="r" indent="0" marL="0">
              <a:buNone/>
            </a:pPr>
            <a:r>
              <a:rPr lang="en-US" sz="1100" dirty="0">
                <a:solidFill>
                  <a:srgbClr val="2D7A8A"/>
                </a:solidFill>
                <a:latin typeface="Poppins" pitchFamily="34" charset="0"/>
                <a:ea typeface="Poppins" pitchFamily="34" charset="-122"/>
                <a:cs typeface="Poppins" pitchFamily="34" charset="-120"/>
              </a:rPr>
              <a:t>Clear Path Therapies</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Creating a Wellbeing Plan</a:t>
            </a:r>
            <a:endParaRPr lang="en-US" sz="2600" dirty="0"/>
          </a:p>
        </p:txBody>
      </p:sp>
      <p:sp>
        <p:nvSpPr>
          <p:cNvPr id="3" name="Text 1"/>
          <p:cNvSpPr/>
          <p:nvPr/>
        </p:nvSpPr>
        <p:spPr>
          <a:xfrm>
            <a:off x="640080" y="1188720"/>
            <a:ext cx="7315200" cy="274320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One thing I want to improve.</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One small step I will take.</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When will I start?</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Session 1 Summary</a:t>
            </a:r>
            <a:endParaRPr lang="en-US" sz="2600" dirty="0"/>
          </a:p>
        </p:txBody>
      </p:sp>
      <p:sp>
        <p:nvSpPr>
          <p:cNvPr id="3" name="Text 1"/>
          <p:cNvSpPr/>
          <p:nvPr/>
        </p:nvSpPr>
        <p:spPr>
          <a:xfrm>
            <a:off x="640080" y="1051560"/>
            <a:ext cx="7863840" cy="320040"/>
          </a:xfrm>
          <a:prstGeom prst="rect">
            <a:avLst/>
          </a:prstGeom>
          <a:noFill/>
          <a:ln/>
        </p:spPr>
        <p:txBody>
          <a:bodyPr wrap="square" lIns="0" tIns="0" rIns="0" bIns="0" rtlCol="0" anchor="ctr"/>
          <a:lstStyle/>
          <a:p>
            <a:pPr indent="0" marL="0">
              <a:buNone/>
            </a:pPr>
            <a:r>
              <a:rPr lang="en-US" sz="1300" b="1" dirty="0">
                <a:solidFill>
                  <a:srgbClr val="2D7A8A"/>
                </a:solidFill>
                <a:latin typeface="Poppins" pitchFamily="34" charset="0"/>
                <a:ea typeface="Poppins" pitchFamily="34" charset="-122"/>
                <a:cs typeface="Poppins" pitchFamily="34" charset="-120"/>
              </a:rPr>
              <a:t>Key Messages</a:t>
            </a:r>
            <a:endParaRPr lang="en-US" sz="1300" dirty="0"/>
          </a:p>
        </p:txBody>
      </p:sp>
      <p:sp>
        <p:nvSpPr>
          <p:cNvPr id="4" name="Text 2"/>
          <p:cNvSpPr/>
          <p:nvPr/>
        </p:nvSpPr>
        <p:spPr>
          <a:xfrm>
            <a:off x="640080" y="1417320"/>
            <a:ext cx="7863840" cy="292608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Mental health exists on a spectrum.</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Emotional wellbeing can be strengthened.</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Self-compassion matters.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Psychological safety supports growth.</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Small changes create meaningful outcomes.</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2</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Stress, Survival</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&amp; Recovery</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Understanding Stress</a:t>
            </a:r>
            <a:endParaRPr lang="en-US" sz="2600" dirty="0"/>
          </a:p>
        </p:txBody>
      </p:sp>
      <p:sp>
        <p:nvSpPr>
          <p:cNvPr id="3" name="Text 1"/>
          <p:cNvSpPr/>
          <p:nvPr/>
        </p:nvSpPr>
        <p:spPr>
          <a:xfrm>
            <a:off x="640080" y="1188720"/>
            <a:ext cx="7315200" cy="274320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Stress is not the enemy.</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Stress is a normal biological</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survival response.</a:t>
            </a:r>
            <a:endParaRPr lang="en-US" sz="1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Acute Stress vs Chronic Stress</a:t>
            </a:r>
            <a:endParaRPr lang="en-US" sz="2600" dirty="0"/>
          </a:p>
        </p:txBody>
      </p:sp>
      <p:sp>
        <p:nvSpPr>
          <p:cNvPr id="3" name="Shape 1"/>
          <p:cNvSpPr/>
          <p:nvPr/>
        </p:nvSpPr>
        <p:spPr>
          <a:xfrm>
            <a:off x="640080" y="1143000"/>
            <a:ext cx="3749040" cy="2926080"/>
          </a:xfrm>
          <a:prstGeom prst="roundRect">
            <a:avLst>
              <a:gd name="adj" fmla="val 3750"/>
            </a:avLst>
          </a:prstGeom>
          <a:solidFill>
            <a:srgbClr val="FFFFFF">
              <a:alpha val="50000"/>
            </a:srgbClr>
          </a:solidFill>
          <a:ln/>
        </p:spPr>
      </p:sp>
      <p:sp>
        <p:nvSpPr>
          <p:cNvPr id="4" name="Text 2"/>
          <p:cNvSpPr/>
          <p:nvPr/>
        </p:nvSpPr>
        <p:spPr>
          <a:xfrm>
            <a:off x="8229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Acute Stress</a:t>
            </a:r>
            <a:endParaRPr lang="en-US" sz="1600" dirty="0"/>
          </a:p>
        </p:txBody>
      </p:sp>
      <p:sp>
        <p:nvSpPr>
          <p:cNvPr id="5" name="Text 3"/>
          <p:cNvSpPr/>
          <p:nvPr/>
        </p:nvSpPr>
        <p:spPr>
          <a:xfrm>
            <a:off x="8229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Short-term</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Helpful</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Motivating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Temporary</a:t>
            </a:r>
            <a:endParaRPr lang="en-US" sz="1300" dirty="0"/>
          </a:p>
        </p:txBody>
      </p:sp>
      <p:sp>
        <p:nvSpPr>
          <p:cNvPr id="6" name="Shape 4"/>
          <p:cNvSpPr/>
          <p:nvPr/>
        </p:nvSpPr>
        <p:spPr>
          <a:xfrm>
            <a:off x="4754880" y="1143000"/>
            <a:ext cx="3749040" cy="2926080"/>
          </a:xfrm>
          <a:prstGeom prst="roundRect">
            <a:avLst>
              <a:gd name="adj" fmla="val 3750"/>
            </a:avLst>
          </a:prstGeom>
          <a:solidFill>
            <a:srgbClr val="FFFFFF">
              <a:alpha val="50000"/>
            </a:srgbClr>
          </a:solidFill>
          <a:ln/>
        </p:spPr>
      </p:sp>
      <p:sp>
        <p:nvSpPr>
          <p:cNvPr id="7" name="Text 5"/>
          <p:cNvSpPr/>
          <p:nvPr/>
        </p:nvSpPr>
        <p:spPr>
          <a:xfrm>
            <a:off x="49377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Chronic Stress</a:t>
            </a:r>
            <a:endParaRPr lang="en-US" sz="1600" dirty="0"/>
          </a:p>
        </p:txBody>
      </p:sp>
      <p:sp>
        <p:nvSpPr>
          <p:cNvPr id="8" name="Text 6"/>
          <p:cNvSpPr/>
          <p:nvPr/>
        </p:nvSpPr>
        <p:spPr>
          <a:xfrm>
            <a:off x="49377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Long-term</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Exhausting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Depleting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Harmful</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Stress Response Cycle</a:t>
            </a:r>
            <a:endParaRPr lang="en-US" sz="2600" dirty="0"/>
          </a:p>
        </p:txBody>
      </p:sp>
      <p:sp>
        <p:nvSpPr>
          <p:cNvPr id="3" name="Shape 1"/>
          <p:cNvSpPr/>
          <p:nvPr/>
        </p:nvSpPr>
        <p:spPr>
          <a:xfrm>
            <a:off x="777240" y="2377440"/>
            <a:ext cx="1371600" cy="685800"/>
          </a:xfrm>
          <a:prstGeom prst="roundRect">
            <a:avLst>
              <a:gd name="adj" fmla="val 13333"/>
            </a:avLst>
          </a:prstGeom>
          <a:solidFill>
            <a:srgbClr val="1E3A6E"/>
          </a:solidFill>
          <a:ln/>
          <a:effectLst>
            <a:outerShdw sx="100000" sy="100000" kx="0" ky="0" algn="bl" rotWithShape="0" blurRad="50800" dist="25400" dir="2700000">
              <a:srgbClr val="000000">
                <a:alpha val="10000"/>
              </a:srgbClr>
            </a:outerShdw>
          </a:effectLst>
        </p:spPr>
      </p:sp>
      <p:sp>
        <p:nvSpPr>
          <p:cNvPr id="4" name="Text 2"/>
          <p:cNvSpPr/>
          <p:nvPr/>
        </p:nvSpPr>
        <p:spPr>
          <a:xfrm>
            <a:off x="77724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Trigger</a:t>
            </a:r>
            <a:endParaRPr lang="en-US" sz="1100" dirty="0"/>
          </a:p>
        </p:txBody>
      </p:sp>
      <p:sp>
        <p:nvSpPr>
          <p:cNvPr id="5" name="Text 3"/>
          <p:cNvSpPr/>
          <p:nvPr/>
        </p:nvSpPr>
        <p:spPr>
          <a:xfrm>
            <a:off x="214884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6" name="Shape 4"/>
          <p:cNvSpPr/>
          <p:nvPr/>
        </p:nvSpPr>
        <p:spPr>
          <a:xfrm>
            <a:off x="2331720" y="2377440"/>
            <a:ext cx="1371600" cy="685800"/>
          </a:xfrm>
          <a:prstGeom prst="roundRect">
            <a:avLst>
              <a:gd name="adj" fmla="val 13333"/>
            </a:avLst>
          </a:prstGeom>
          <a:solidFill>
            <a:srgbClr val="214A75"/>
          </a:solidFill>
          <a:ln/>
          <a:effectLst>
            <a:outerShdw sx="100000" sy="100000" kx="0" ky="0" algn="bl" rotWithShape="0" blurRad="50800" dist="25400" dir="2700000">
              <a:srgbClr val="000000">
                <a:alpha val="10000"/>
              </a:srgbClr>
            </a:outerShdw>
          </a:effectLst>
        </p:spPr>
      </p:sp>
      <p:sp>
        <p:nvSpPr>
          <p:cNvPr id="7" name="Text 5"/>
          <p:cNvSpPr/>
          <p:nvPr/>
        </p:nvSpPr>
        <p:spPr>
          <a:xfrm>
            <a:off x="233172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Alarm</a:t>
            </a:r>
            <a:endParaRPr lang="en-US" sz="1100" dirty="0"/>
          </a:p>
        </p:txBody>
      </p:sp>
      <p:sp>
        <p:nvSpPr>
          <p:cNvPr id="8" name="Text 6"/>
          <p:cNvSpPr/>
          <p:nvPr/>
        </p:nvSpPr>
        <p:spPr>
          <a:xfrm>
            <a:off x="370332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9" name="Shape 7"/>
          <p:cNvSpPr/>
          <p:nvPr/>
        </p:nvSpPr>
        <p:spPr>
          <a:xfrm>
            <a:off x="3886200" y="2377440"/>
            <a:ext cx="1371600" cy="685800"/>
          </a:xfrm>
          <a:prstGeom prst="roundRect">
            <a:avLst>
              <a:gd name="adj" fmla="val 13333"/>
            </a:avLst>
          </a:prstGeom>
          <a:solidFill>
            <a:srgbClr val="255A7C"/>
          </a:solidFill>
          <a:ln/>
          <a:effectLst>
            <a:outerShdw sx="100000" sy="100000" kx="0" ky="0" algn="bl" rotWithShape="0" blurRad="50800" dist="25400" dir="2700000">
              <a:srgbClr val="000000">
                <a:alpha val="10000"/>
              </a:srgbClr>
            </a:outerShdw>
          </a:effectLst>
        </p:spPr>
      </p:sp>
      <p:sp>
        <p:nvSpPr>
          <p:cNvPr id="10" name="Text 8"/>
          <p:cNvSpPr/>
          <p:nvPr/>
        </p:nvSpPr>
        <p:spPr>
          <a:xfrm>
            <a:off x="388620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Action</a:t>
            </a:r>
            <a:endParaRPr lang="en-US" sz="1100" dirty="0"/>
          </a:p>
        </p:txBody>
      </p:sp>
      <p:sp>
        <p:nvSpPr>
          <p:cNvPr id="11" name="Text 9"/>
          <p:cNvSpPr/>
          <p:nvPr/>
        </p:nvSpPr>
        <p:spPr>
          <a:xfrm>
            <a:off x="525780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12" name="Shape 10"/>
          <p:cNvSpPr/>
          <p:nvPr/>
        </p:nvSpPr>
        <p:spPr>
          <a:xfrm>
            <a:off x="5440680" y="2377440"/>
            <a:ext cx="1371600" cy="685800"/>
          </a:xfrm>
          <a:prstGeom prst="roundRect">
            <a:avLst>
              <a:gd name="adj" fmla="val 13333"/>
            </a:avLst>
          </a:prstGeom>
          <a:solidFill>
            <a:srgbClr val="296A83"/>
          </a:solidFill>
          <a:ln/>
          <a:effectLst>
            <a:outerShdw sx="100000" sy="100000" kx="0" ky="0" algn="bl" rotWithShape="0" blurRad="50800" dist="25400" dir="2700000">
              <a:srgbClr val="000000">
                <a:alpha val="10000"/>
              </a:srgbClr>
            </a:outerShdw>
          </a:effectLst>
        </p:spPr>
      </p:sp>
      <p:sp>
        <p:nvSpPr>
          <p:cNvPr id="13" name="Text 11"/>
          <p:cNvSpPr/>
          <p:nvPr/>
        </p:nvSpPr>
        <p:spPr>
          <a:xfrm>
            <a:off x="544068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Recovery</a:t>
            </a:r>
            <a:endParaRPr lang="en-US" sz="1100" dirty="0"/>
          </a:p>
        </p:txBody>
      </p:sp>
      <p:sp>
        <p:nvSpPr>
          <p:cNvPr id="14" name="Text 12"/>
          <p:cNvSpPr/>
          <p:nvPr/>
        </p:nvSpPr>
        <p:spPr>
          <a:xfrm>
            <a:off x="681228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15" name="Shape 13"/>
          <p:cNvSpPr/>
          <p:nvPr/>
        </p:nvSpPr>
        <p:spPr>
          <a:xfrm>
            <a:off x="6995160" y="2377440"/>
            <a:ext cx="1371600" cy="685800"/>
          </a:xfrm>
          <a:prstGeom prst="roundRect">
            <a:avLst>
              <a:gd name="adj" fmla="val 13333"/>
            </a:avLst>
          </a:prstGeom>
          <a:solidFill>
            <a:srgbClr val="2D7A8A"/>
          </a:solidFill>
          <a:ln/>
          <a:effectLst>
            <a:outerShdw sx="100000" sy="100000" kx="0" ky="0" algn="bl" rotWithShape="0" blurRad="50800" dist="25400" dir="2700000">
              <a:srgbClr val="000000">
                <a:alpha val="10000"/>
              </a:srgbClr>
            </a:outerShdw>
          </a:effectLst>
        </p:spPr>
      </p:sp>
      <p:sp>
        <p:nvSpPr>
          <p:cNvPr id="16" name="Text 14"/>
          <p:cNvSpPr/>
          <p:nvPr/>
        </p:nvSpPr>
        <p:spPr>
          <a:xfrm>
            <a:off x="699516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Regulation</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What Happens Inside the Body?</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Stress activates:</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Adrenaline</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Cortisol</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Heart rate</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Breathing rate</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Muscle tension</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Early Warning Signs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Stress whispers</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before it shouts.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Many people recognise stress only when they reach crisis point.</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However, stress usually provides warning signs first: poor sleep, feeling irritable, feeling tearful, difficulty concentrating, feeling overwhelmed, changes in appetite.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Recognising these signs early allows us to intervene sooner.</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Recovery Is a Requirement</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Recovery is not something we earn.</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Recovery is something we need.</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Many people tell themselves: 'I can rest when everything is finished.'</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problem is that everything is rarely finished.</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Healthy nervous systems require regular recovery.</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Recovery is maintenance. Not laziness. Not weakness.</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Session 2 Summary</a:t>
            </a:r>
            <a:endParaRPr lang="en-US" sz="2600" dirty="0"/>
          </a:p>
        </p:txBody>
      </p:sp>
      <p:sp>
        <p:nvSpPr>
          <p:cNvPr id="3" name="Text 1"/>
          <p:cNvSpPr/>
          <p:nvPr/>
        </p:nvSpPr>
        <p:spPr>
          <a:xfrm>
            <a:off x="640080" y="1051560"/>
            <a:ext cx="7863840" cy="320040"/>
          </a:xfrm>
          <a:prstGeom prst="rect">
            <a:avLst/>
          </a:prstGeom>
          <a:noFill/>
          <a:ln/>
        </p:spPr>
        <p:txBody>
          <a:bodyPr wrap="square" lIns="0" tIns="0" rIns="0" bIns="0" rtlCol="0" anchor="ctr"/>
          <a:lstStyle/>
          <a:p>
            <a:pPr indent="0" marL="0">
              <a:buNone/>
            </a:pPr>
            <a:r>
              <a:rPr lang="en-US" sz="1300" b="1" dirty="0">
                <a:solidFill>
                  <a:srgbClr val="2D7A8A"/>
                </a:solidFill>
                <a:latin typeface="Poppins" pitchFamily="34" charset="0"/>
                <a:ea typeface="Poppins" pitchFamily="34" charset="-122"/>
                <a:cs typeface="Poppins" pitchFamily="34" charset="-120"/>
              </a:rPr>
              <a:t>Key Messages</a:t>
            </a:r>
            <a:endParaRPr lang="en-US" sz="1300" dirty="0"/>
          </a:p>
        </p:txBody>
      </p:sp>
      <p:sp>
        <p:nvSpPr>
          <p:cNvPr id="4" name="Text 2"/>
          <p:cNvSpPr/>
          <p:nvPr/>
        </p:nvSpPr>
        <p:spPr>
          <a:xfrm>
            <a:off x="640080" y="1417320"/>
            <a:ext cx="7863840" cy="292608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Stress is normal.</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Stress is protective.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Acute stress can be helpful.</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Chronic stress requires attention.</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Recovery completes the stress cycle.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Early awareness supports resilience.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Recovery is essential.</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1</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Understanding Mental Health</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&amp; Emotional Wellbeing</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3</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Fear vs Anxiety</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Understanding the Protective Brain</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Fear vs Anxiety</a:t>
            </a:r>
            <a:endParaRPr lang="en-US" sz="2600" dirty="0"/>
          </a:p>
        </p:txBody>
      </p:sp>
      <p:sp>
        <p:nvSpPr>
          <p:cNvPr id="3" name="Shape 1"/>
          <p:cNvSpPr/>
          <p:nvPr/>
        </p:nvSpPr>
        <p:spPr>
          <a:xfrm>
            <a:off x="640080" y="1143000"/>
            <a:ext cx="3749040" cy="2926080"/>
          </a:xfrm>
          <a:prstGeom prst="roundRect">
            <a:avLst>
              <a:gd name="adj" fmla="val 3750"/>
            </a:avLst>
          </a:prstGeom>
          <a:solidFill>
            <a:srgbClr val="FFFFFF">
              <a:alpha val="50000"/>
            </a:srgbClr>
          </a:solidFill>
          <a:ln/>
        </p:spPr>
      </p:sp>
      <p:sp>
        <p:nvSpPr>
          <p:cNvPr id="4" name="Text 2"/>
          <p:cNvSpPr/>
          <p:nvPr/>
        </p:nvSpPr>
        <p:spPr>
          <a:xfrm>
            <a:off x="8229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Fear</a:t>
            </a:r>
            <a:endParaRPr lang="en-US" sz="1600" dirty="0"/>
          </a:p>
        </p:txBody>
      </p:sp>
      <p:sp>
        <p:nvSpPr>
          <p:cNvPr id="5" name="Text 3"/>
          <p:cNvSpPr/>
          <p:nvPr/>
        </p:nvSpPr>
        <p:spPr>
          <a:xfrm>
            <a:off x="8229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A response to immediate danger</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Happens in the present moment</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Responds to reality</a:t>
            </a:r>
            <a:endParaRPr lang="en-US" sz="1300" dirty="0"/>
          </a:p>
        </p:txBody>
      </p:sp>
      <p:sp>
        <p:nvSpPr>
          <p:cNvPr id="6" name="Shape 4"/>
          <p:cNvSpPr/>
          <p:nvPr/>
        </p:nvSpPr>
        <p:spPr>
          <a:xfrm>
            <a:off x="4754880" y="1143000"/>
            <a:ext cx="3749040" cy="2926080"/>
          </a:xfrm>
          <a:prstGeom prst="roundRect">
            <a:avLst>
              <a:gd name="adj" fmla="val 3750"/>
            </a:avLst>
          </a:prstGeom>
          <a:solidFill>
            <a:srgbClr val="FFFFFF">
              <a:alpha val="50000"/>
            </a:srgbClr>
          </a:solidFill>
          <a:ln/>
        </p:spPr>
      </p:sp>
      <p:sp>
        <p:nvSpPr>
          <p:cNvPr id="7" name="Text 5"/>
          <p:cNvSpPr/>
          <p:nvPr/>
        </p:nvSpPr>
        <p:spPr>
          <a:xfrm>
            <a:off x="49377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Anxiety</a:t>
            </a:r>
            <a:endParaRPr lang="en-US" sz="1600" dirty="0"/>
          </a:p>
        </p:txBody>
      </p:sp>
      <p:sp>
        <p:nvSpPr>
          <p:cNvPr id="8" name="Text 6"/>
          <p:cNvSpPr/>
          <p:nvPr/>
        </p:nvSpPr>
        <p:spPr>
          <a:xfrm>
            <a:off x="49377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A response to anticipated danger</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Focuses on what might happen</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Responds to possibility</a:t>
            </a:r>
            <a:endParaRPr lang="en-US" sz="1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Why Anxiety Feels So Real</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Your brain cannot always distinguish</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between real danger</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and imagined danger.</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anxious brain is trying to protect us.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difficulty is that it sometimes overestimates danger</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and underestimates our ability to cope.</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"What If?" Brain</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Common anxiety thoughts include:</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What if I fail?</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What if I embarrass myself?</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What if something bad happens?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What if I cannot cope?</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What if they do not like me?</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Anxiety and Avoidance</a:t>
            </a:r>
            <a:endParaRPr lang="en-US" sz="2600" dirty="0"/>
          </a:p>
        </p:txBody>
      </p:sp>
      <p:sp>
        <p:nvSpPr>
          <p:cNvPr id="3" name="Text 1"/>
          <p:cNvSpPr/>
          <p:nvPr/>
        </p:nvSpPr>
        <p:spPr>
          <a:xfrm>
            <a:off x="640080" y="1188720"/>
            <a:ext cx="7315200" cy="274320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Anxiety often encourages us to avoid</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situations that feel uncomfortable.</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Avoidance provides temporary relief.</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However, avoidance can strengthen</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anxiety over time.</a:t>
            </a:r>
            <a:endParaRPr lang="en-US" sz="1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Fact or Fear?</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Ask yourself:</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Is this a fact?</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or</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Is this a fear?</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goal is not positive thinking.</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goal is balanced thinking.</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Session 3 Summary</a:t>
            </a:r>
            <a:endParaRPr lang="en-US" sz="2600" dirty="0"/>
          </a:p>
        </p:txBody>
      </p:sp>
      <p:sp>
        <p:nvSpPr>
          <p:cNvPr id="3" name="Text 1"/>
          <p:cNvSpPr/>
          <p:nvPr/>
        </p:nvSpPr>
        <p:spPr>
          <a:xfrm>
            <a:off x="640080" y="1051560"/>
            <a:ext cx="7863840" cy="320040"/>
          </a:xfrm>
          <a:prstGeom prst="rect">
            <a:avLst/>
          </a:prstGeom>
          <a:noFill/>
          <a:ln/>
        </p:spPr>
        <p:txBody>
          <a:bodyPr wrap="square" lIns="0" tIns="0" rIns="0" bIns="0" rtlCol="0" anchor="ctr"/>
          <a:lstStyle/>
          <a:p>
            <a:pPr indent="0" marL="0">
              <a:buNone/>
            </a:pPr>
            <a:r>
              <a:rPr lang="en-US" sz="1300" b="1" dirty="0">
                <a:solidFill>
                  <a:srgbClr val="2D7A8A"/>
                </a:solidFill>
                <a:latin typeface="Poppins" pitchFamily="34" charset="0"/>
                <a:ea typeface="Poppins" pitchFamily="34" charset="-122"/>
                <a:cs typeface="Poppins" pitchFamily="34" charset="-120"/>
              </a:rPr>
              <a:t>Key Messages</a:t>
            </a:r>
            <a:endParaRPr lang="en-US" sz="1300" dirty="0"/>
          </a:p>
        </p:txBody>
      </p:sp>
      <p:sp>
        <p:nvSpPr>
          <p:cNvPr id="4" name="Text 2"/>
          <p:cNvSpPr/>
          <p:nvPr/>
        </p:nvSpPr>
        <p:spPr>
          <a:xfrm>
            <a:off x="640080" y="1417320"/>
            <a:ext cx="7863840" cy="292608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Fear and anxiety are different.</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Fear responds to present danger.</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Anxiety responds to future possibilities.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Anxiety is protective.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The brain often predicts threat.</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Avoidance can reinforce anxiety over time.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Learning to question anxious thoughts can reduce their impact.</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Building tolerance for uncertainty is a key skill.</a:t>
            </a:r>
            <a:endParaRPr lang="en-US" sz="1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4</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Overwhelm, Burnout</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&amp; Emotional Exhaustion</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Understanding Overwhelm</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When demands exceed resources.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Overwhelm happens when the pressure we experience becomes greater than our capacity to cope.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Imagine carrying a backpack. At first it feels manageable. As more items are added, it becomes heavier. The final item is not usually the problem. It is the accumulation of everything that came before it.</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Mental Load</a:t>
            </a:r>
            <a:endParaRPr lang="en-US" sz="2600" dirty="0"/>
          </a:p>
        </p:txBody>
      </p:sp>
      <p:sp>
        <p:nvSpPr>
          <p:cNvPr id="3" name="Shape 1"/>
          <p:cNvSpPr/>
          <p:nvPr/>
        </p:nvSpPr>
        <p:spPr>
          <a:xfrm>
            <a:off x="640080" y="1143000"/>
            <a:ext cx="3749040" cy="2926080"/>
          </a:xfrm>
          <a:prstGeom prst="roundRect">
            <a:avLst>
              <a:gd name="adj" fmla="val 3750"/>
            </a:avLst>
          </a:prstGeom>
          <a:solidFill>
            <a:srgbClr val="FFFFFF">
              <a:alpha val="50000"/>
            </a:srgbClr>
          </a:solidFill>
          <a:ln/>
        </p:spPr>
      </p:sp>
      <p:sp>
        <p:nvSpPr>
          <p:cNvPr id="4" name="Text 2"/>
          <p:cNvSpPr/>
          <p:nvPr/>
        </p:nvSpPr>
        <p:spPr>
          <a:xfrm>
            <a:off x="8229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Visible Responsibilities</a:t>
            </a:r>
            <a:endParaRPr lang="en-US" sz="1600" dirty="0"/>
          </a:p>
        </p:txBody>
      </p:sp>
      <p:sp>
        <p:nvSpPr>
          <p:cNvPr id="5" name="Text 3"/>
          <p:cNvSpPr/>
          <p:nvPr/>
        </p:nvSpPr>
        <p:spPr>
          <a:xfrm>
            <a:off x="8229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Work</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Parenting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Housework</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Caring</a:t>
            </a:r>
            <a:endParaRPr lang="en-US" sz="1300" dirty="0"/>
          </a:p>
        </p:txBody>
      </p:sp>
      <p:sp>
        <p:nvSpPr>
          <p:cNvPr id="6" name="Shape 4"/>
          <p:cNvSpPr/>
          <p:nvPr/>
        </p:nvSpPr>
        <p:spPr>
          <a:xfrm>
            <a:off x="4754880" y="1143000"/>
            <a:ext cx="3749040" cy="2926080"/>
          </a:xfrm>
          <a:prstGeom prst="roundRect">
            <a:avLst>
              <a:gd name="adj" fmla="val 3750"/>
            </a:avLst>
          </a:prstGeom>
          <a:solidFill>
            <a:srgbClr val="FFFFFF">
              <a:alpha val="50000"/>
            </a:srgbClr>
          </a:solidFill>
          <a:ln/>
        </p:spPr>
      </p:sp>
      <p:sp>
        <p:nvSpPr>
          <p:cNvPr id="7" name="Text 5"/>
          <p:cNvSpPr/>
          <p:nvPr/>
        </p:nvSpPr>
        <p:spPr>
          <a:xfrm>
            <a:off x="49377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Invisible Responsibilities</a:t>
            </a:r>
            <a:endParaRPr lang="en-US" sz="1600" dirty="0"/>
          </a:p>
        </p:txBody>
      </p:sp>
      <p:sp>
        <p:nvSpPr>
          <p:cNvPr id="8" name="Text 6"/>
          <p:cNvSpPr/>
          <p:nvPr/>
        </p:nvSpPr>
        <p:spPr>
          <a:xfrm>
            <a:off x="49377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Worrying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Planning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Remembering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Emotional labour</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Welcome to Mind &amp; Thrive</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Mental health is something every one of us has,</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just as we all have physical health.</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This session is not about diagnosis. It is about understanding ourselves with compassion and curiosity.</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Our aim is to understand wellbeing, recognise challenges early and develop practical skills that support resilience.</a:t>
            </a:r>
            <a:endParaRPr 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Signs of Overwhelm</a:t>
            </a:r>
            <a:endParaRPr lang="en-US" sz="2600" dirty="0"/>
          </a:p>
        </p:txBody>
      </p:sp>
      <p:sp>
        <p:nvSpPr>
          <p:cNvPr id="3" name="Shape 1"/>
          <p:cNvSpPr/>
          <p:nvPr/>
        </p:nvSpPr>
        <p:spPr>
          <a:xfrm>
            <a:off x="640080" y="1143000"/>
            <a:ext cx="2560320" cy="3017520"/>
          </a:xfrm>
          <a:prstGeom prst="roundRect">
            <a:avLst>
              <a:gd name="adj" fmla="val 4286"/>
            </a:avLst>
          </a:prstGeom>
          <a:solidFill>
            <a:srgbClr val="FFFFFF">
              <a:alpha val="50000"/>
            </a:srgbClr>
          </a:solidFill>
          <a:ln/>
        </p:spPr>
      </p:sp>
      <p:sp>
        <p:nvSpPr>
          <p:cNvPr id="4" name="Text 2"/>
          <p:cNvSpPr/>
          <p:nvPr/>
        </p:nvSpPr>
        <p:spPr>
          <a:xfrm>
            <a:off x="777240" y="1234440"/>
            <a:ext cx="2286000" cy="365760"/>
          </a:xfrm>
          <a:prstGeom prst="rect">
            <a:avLst/>
          </a:prstGeom>
          <a:noFill/>
          <a:ln/>
        </p:spPr>
        <p:txBody>
          <a:bodyPr wrap="square" lIns="0" tIns="0" rIns="0" bIns="0" rtlCol="0" anchor="ctr"/>
          <a:lstStyle/>
          <a:p>
            <a:pPr indent="0" marL="0">
              <a:buNone/>
            </a:pPr>
            <a:r>
              <a:rPr lang="en-US" sz="1400" b="1" dirty="0">
                <a:solidFill>
                  <a:srgbClr val="2D7A8A"/>
                </a:solidFill>
                <a:latin typeface="Poppins" pitchFamily="34" charset="0"/>
                <a:ea typeface="Poppins" pitchFamily="34" charset="-122"/>
                <a:cs typeface="Poppins" pitchFamily="34" charset="-120"/>
              </a:rPr>
              <a:t>Physical Signs</a:t>
            </a:r>
            <a:endParaRPr lang="en-US" sz="1400" dirty="0"/>
          </a:p>
        </p:txBody>
      </p:sp>
      <p:sp>
        <p:nvSpPr>
          <p:cNvPr id="5" name="Text 3"/>
          <p:cNvSpPr/>
          <p:nvPr/>
        </p:nvSpPr>
        <p:spPr>
          <a:xfrm>
            <a:off x="777240" y="1645920"/>
            <a:ext cx="2286000" cy="2377440"/>
          </a:xfrm>
          <a:prstGeom prst="rect">
            <a:avLst/>
          </a:prstGeom>
          <a:noFill/>
          <a:ln/>
        </p:spPr>
        <p:txBody>
          <a:bodyPr wrap="square" lIns="0" tIns="0" rIns="0" bIns="0" rtlCol="0" anchor="ctr"/>
          <a:lstStyle/>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Fatigue</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Headaches</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Poor sleep</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Muscle tension</a:t>
            </a:r>
            <a:endParaRPr lang="en-US" sz="1200" dirty="0"/>
          </a:p>
        </p:txBody>
      </p:sp>
      <p:sp>
        <p:nvSpPr>
          <p:cNvPr id="6" name="Shape 4"/>
          <p:cNvSpPr/>
          <p:nvPr/>
        </p:nvSpPr>
        <p:spPr>
          <a:xfrm>
            <a:off x="3474720" y="1143000"/>
            <a:ext cx="2560320" cy="3017520"/>
          </a:xfrm>
          <a:prstGeom prst="roundRect">
            <a:avLst>
              <a:gd name="adj" fmla="val 4286"/>
            </a:avLst>
          </a:prstGeom>
          <a:solidFill>
            <a:srgbClr val="FFFFFF">
              <a:alpha val="50000"/>
            </a:srgbClr>
          </a:solidFill>
          <a:ln/>
        </p:spPr>
      </p:sp>
      <p:sp>
        <p:nvSpPr>
          <p:cNvPr id="7" name="Text 5"/>
          <p:cNvSpPr/>
          <p:nvPr/>
        </p:nvSpPr>
        <p:spPr>
          <a:xfrm>
            <a:off x="3611880" y="1234440"/>
            <a:ext cx="2286000" cy="365760"/>
          </a:xfrm>
          <a:prstGeom prst="rect">
            <a:avLst/>
          </a:prstGeom>
          <a:noFill/>
          <a:ln/>
        </p:spPr>
        <p:txBody>
          <a:bodyPr wrap="square" lIns="0" tIns="0" rIns="0" bIns="0" rtlCol="0" anchor="ctr"/>
          <a:lstStyle/>
          <a:p>
            <a:pPr indent="0" marL="0">
              <a:buNone/>
            </a:pPr>
            <a:r>
              <a:rPr lang="en-US" sz="1400" b="1" dirty="0">
                <a:solidFill>
                  <a:srgbClr val="2D7A8A"/>
                </a:solidFill>
                <a:latin typeface="Poppins" pitchFamily="34" charset="0"/>
                <a:ea typeface="Poppins" pitchFamily="34" charset="-122"/>
                <a:cs typeface="Poppins" pitchFamily="34" charset="-120"/>
              </a:rPr>
              <a:t>Emotional Signs</a:t>
            </a:r>
            <a:endParaRPr lang="en-US" sz="1400" dirty="0"/>
          </a:p>
        </p:txBody>
      </p:sp>
      <p:sp>
        <p:nvSpPr>
          <p:cNvPr id="8" name="Text 6"/>
          <p:cNvSpPr/>
          <p:nvPr/>
        </p:nvSpPr>
        <p:spPr>
          <a:xfrm>
            <a:off x="3611880" y="1645920"/>
            <a:ext cx="2286000" cy="2377440"/>
          </a:xfrm>
          <a:prstGeom prst="rect">
            <a:avLst/>
          </a:prstGeom>
          <a:noFill/>
          <a:ln/>
        </p:spPr>
        <p:txBody>
          <a:bodyPr wrap="square" lIns="0" tIns="0" rIns="0" bIns="0" rtlCol="0" anchor="ctr"/>
          <a:lstStyle/>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Irritability</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Tearfulness</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Anxiety</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Low mood</a:t>
            </a:r>
            <a:endParaRPr lang="en-US" sz="1200" dirty="0"/>
          </a:p>
        </p:txBody>
      </p:sp>
      <p:sp>
        <p:nvSpPr>
          <p:cNvPr id="9" name="Shape 7"/>
          <p:cNvSpPr/>
          <p:nvPr/>
        </p:nvSpPr>
        <p:spPr>
          <a:xfrm>
            <a:off x="6309360" y="1143000"/>
            <a:ext cx="2560320" cy="3017520"/>
          </a:xfrm>
          <a:prstGeom prst="roundRect">
            <a:avLst>
              <a:gd name="adj" fmla="val 4286"/>
            </a:avLst>
          </a:prstGeom>
          <a:solidFill>
            <a:srgbClr val="FFFFFF">
              <a:alpha val="50000"/>
            </a:srgbClr>
          </a:solidFill>
          <a:ln/>
        </p:spPr>
      </p:sp>
      <p:sp>
        <p:nvSpPr>
          <p:cNvPr id="10" name="Text 8"/>
          <p:cNvSpPr/>
          <p:nvPr/>
        </p:nvSpPr>
        <p:spPr>
          <a:xfrm>
            <a:off x="6446520" y="1234440"/>
            <a:ext cx="2286000" cy="365760"/>
          </a:xfrm>
          <a:prstGeom prst="rect">
            <a:avLst/>
          </a:prstGeom>
          <a:noFill/>
          <a:ln/>
        </p:spPr>
        <p:txBody>
          <a:bodyPr wrap="square" lIns="0" tIns="0" rIns="0" bIns="0" rtlCol="0" anchor="ctr"/>
          <a:lstStyle/>
          <a:p>
            <a:pPr indent="0" marL="0">
              <a:buNone/>
            </a:pPr>
            <a:r>
              <a:rPr lang="en-US" sz="1400" b="1" dirty="0">
                <a:solidFill>
                  <a:srgbClr val="2D7A8A"/>
                </a:solidFill>
                <a:latin typeface="Poppins" pitchFamily="34" charset="0"/>
                <a:ea typeface="Poppins" pitchFamily="34" charset="-122"/>
                <a:cs typeface="Poppins" pitchFamily="34" charset="-120"/>
              </a:rPr>
              <a:t>Cognitive Signs</a:t>
            </a:r>
            <a:endParaRPr lang="en-US" sz="1400" dirty="0"/>
          </a:p>
        </p:txBody>
      </p:sp>
      <p:sp>
        <p:nvSpPr>
          <p:cNvPr id="11" name="Text 9"/>
          <p:cNvSpPr/>
          <p:nvPr/>
        </p:nvSpPr>
        <p:spPr>
          <a:xfrm>
            <a:off x="6446520" y="1645920"/>
            <a:ext cx="2286000" cy="2377440"/>
          </a:xfrm>
          <a:prstGeom prst="rect">
            <a:avLst/>
          </a:prstGeom>
          <a:noFill/>
          <a:ln/>
        </p:spPr>
        <p:txBody>
          <a:bodyPr wrap="square" lIns="0" tIns="0" rIns="0" bIns="0" rtlCol="0" anchor="ctr"/>
          <a:lstStyle/>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Brain fog</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Poor concentration</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Forgetfulness</a:t>
            </a:r>
            <a:endParaRPr lang="en-US" sz="1200" dirty="0"/>
          </a:p>
          <a:p>
            <a:pPr marL="342900" indent="-342900">
              <a:spcAft>
                <a:spcPts val="400"/>
              </a:spcAft>
              <a:buSzPct val="100000"/>
              <a:buChar char="•"/>
            </a:pPr>
            <a:r>
              <a:rPr lang="en-US" sz="1200" dirty="0">
                <a:solidFill>
                  <a:srgbClr val="1A2A3A"/>
                </a:solidFill>
                <a:latin typeface="Poppins" pitchFamily="34" charset="0"/>
                <a:ea typeface="Poppins" pitchFamily="34" charset="-122"/>
                <a:cs typeface="Poppins" pitchFamily="34" charset="-120"/>
              </a:rPr>
              <a:t>Indecisiveness</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Understanding Burnout</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Burnout is not simply being tired.</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Burnout is prolonged emotional, physical</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and mental exhaustion.</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Burnout develops gradually through months or years of chronic stress without sufficient recovery.</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Burnout is not weakness. It is often a sign that recovery has been neglected for too long.</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Overwhelm Cycle</a:t>
            </a:r>
            <a:endParaRPr lang="en-US" sz="2600" dirty="0"/>
          </a:p>
        </p:txBody>
      </p:sp>
      <p:sp>
        <p:nvSpPr>
          <p:cNvPr id="3" name="Shape 1"/>
          <p:cNvSpPr/>
          <p:nvPr/>
        </p:nvSpPr>
        <p:spPr>
          <a:xfrm>
            <a:off x="777240" y="2377440"/>
            <a:ext cx="1371600" cy="685800"/>
          </a:xfrm>
          <a:prstGeom prst="roundRect">
            <a:avLst>
              <a:gd name="adj" fmla="val 13333"/>
            </a:avLst>
          </a:prstGeom>
          <a:solidFill>
            <a:srgbClr val="1E3A6E"/>
          </a:solidFill>
          <a:ln/>
          <a:effectLst>
            <a:outerShdw sx="100000" sy="100000" kx="0" ky="0" algn="bl" rotWithShape="0" blurRad="50800" dist="25400" dir="2700000">
              <a:srgbClr val="000000">
                <a:alpha val="10000"/>
              </a:srgbClr>
            </a:outerShdw>
          </a:effectLst>
        </p:spPr>
      </p:sp>
      <p:sp>
        <p:nvSpPr>
          <p:cNvPr id="4" name="Text 2"/>
          <p:cNvSpPr/>
          <p:nvPr/>
        </p:nvSpPr>
        <p:spPr>
          <a:xfrm>
            <a:off x="77724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Too Much</a:t>
            </a:r>
            <a:endParaRPr lang="en-US" sz="1100" dirty="0"/>
          </a:p>
          <a:p>
            <a:pPr algn="ctr" indent="0" marL="0">
              <a:buNone/>
            </a:pPr>
            <a:r>
              <a:rPr lang="en-US" sz="1100" b="1" dirty="0">
                <a:solidFill>
                  <a:srgbClr val="FFFFFF"/>
                </a:solidFill>
                <a:latin typeface="Poppins" pitchFamily="34" charset="0"/>
                <a:ea typeface="Poppins" pitchFamily="34" charset="-122"/>
                <a:cs typeface="Poppins" pitchFamily="34" charset="-120"/>
              </a:rPr>
              <a:t>To Do</a:t>
            </a:r>
            <a:endParaRPr lang="en-US" sz="1100" dirty="0"/>
          </a:p>
        </p:txBody>
      </p:sp>
      <p:sp>
        <p:nvSpPr>
          <p:cNvPr id="5" name="Text 3"/>
          <p:cNvSpPr/>
          <p:nvPr/>
        </p:nvSpPr>
        <p:spPr>
          <a:xfrm>
            <a:off x="214884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6" name="Shape 4"/>
          <p:cNvSpPr/>
          <p:nvPr/>
        </p:nvSpPr>
        <p:spPr>
          <a:xfrm>
            <a:off x="2331720" y="2377440"/>
            <a:ext cx="1371600" cy="685800"/>
          </a:xfrm>
          <a:prstGeom prst="roundRect">
            <a:avLst>
              <a:gd name="adj" fmla="val 13333"/>
            </a:avLst>
          </a:prstGeom>
          <a:solidFill>
            <a:srgbClr val="214A75"/>
          </a:solidFill>
          <a:ln/>
          <a:effectLst>
            <a:outerShdw sx="100000" sy="100000" kx="0" ky="0" algn="bl" rotWithShape="0" blurRad="50800" dist="25400" dir="2700000">
              <a:srgbClr val="000000">
                <a:alpha val="10000"/>
              </a:srgbClr>
            </a:outerShdw>
          </a:effectLst>
        </p:spPr>
      </p:sp>
      <p:sp>
        <p:nvSpPr>
          <p:cNvPr id="7" name="Text 5"/>
          <p:cNvSpPr/>
          <p:nvPr/>
        </p:nvSpPr>
        <p:spPr>
          <a:xfrm>
            <a:off x="233172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Stress</a:t>
            </a:r>
            <a:endParaRPr lang="en-US" sz="1100" dirty="0"/>
          </a:p>
          <a:p>
            <a:pPr algn="ctr" indent="0" marL="0">
              <a:buNone/>
            </a:pPr>
            <a:r>
              <a:rPr lang="en-US" sz="1100" b="1" dirty="0">
                <a:solidFill>
                  <a:srgbClr val="FFFFFF"/>
                </a:solidFill>
                <a:latin typeface="Poppins" pitchFamily="34" charset="0"/>
                <a:ea typeface="Poppins" pitchFamily="34" charset="-122"/>
                <a:cs typeface="Poppins" pitchFamily="34" charset="-120"/>
              </a:rPr>
              <a:t>Increases</a:t>
            </a:r>
            <a:endParaRPr lang="en-US" sz="1100" dirty="0"/>
          </a:p>
        </p:txBody>
      </p:sp>
      <p:sp>
        <p:nvSpPr>
          <p:cNvPr id="8" name="Text 6"/>
          <p:cNvSpPr/>
          <p:nvPr/>
        </p:nvSpPr>
        <p:spPr>
          <a:xfrm>
            <a:off x="370332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9" name="Shape 7"/>
          <p:cNvSpPr/>
          <p:nvPr/>
        </p:nvSpPr>
        <p:spPr>
          <a:xfrm>
            <a:off x="3886200" y="2377440"/>
            <a:ext cx="1371600" cy="685800"/>
          </a:xfrm>
          <a:prstGeom prst="roundRect">
            <a:avLst>
              <a:gd name="adj" fmla="val 13333"/>
            </a:avLst>
          </a:prstGeom>
          <a:solidFill>
            <a:srgbClr val="255A7C"/>
          </a:solidFill>
          <a:ln/>
          <a:effectLst>
            <a:outerShdw sx="100000" sy="100000" kx="0" ky="0" algn="bl" rotWithShape="0" blurRad="50800" dist="25400" dir="2700000">
              <a:srgbClr val="000000">
                <a:alpha val="10000"/>
              </a:srgbClr>
            </a:outerShdw>
          </a:effectLst>
        </p:spPr>
      </p:sp>
      <p:sp>
        <p:nvSpPr>
          <p:cNvPr id="10" name="Text 8"/>
          <p:cNvSpPr/>
          <p:nvPr/>
        </p:nvSpPr>
        <p:spPr>
          <a:xfrm>
            <a:off x="388620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Capacity</a:t>
            </a:r>
            <a:endParaRPr lang="en-US" sz="1100" dirty="0"/>
          </a:p>
          <a:p>
            <a:pPr algn="ctr" indent="0" marL="0">
              <a:buNone/>
            </a:pPr>
            <a:r>
              <a:rPr lang="en-US" sz="1100" b="1" dirty="0">
                <a:solidFill>
                  <a:srgbClr val="FFFFFF"/>
                </a:solidFill>
                <a:latin typeface="Poppins" pitchFamily="34" charset="0"/>
                <a:ea typeface="Poppins" pitchFamily="34" charset="-122"/>
                <a:cs typeface="Poppins" pitchFamily="34" charset="-120"/>
              </a:rPr>
              <a:t>Reduces</a:t>
            </a:r>
            <a:endParaRPr lang="en-US" sz="1100" dirty="0"/>
          </a:p>
        </p:txBody>
      </p:sp>
      <p:sp>
        <p:nvSpPr>
          <p:cNvPr id="11" name="Text 9"/>
          <p:cNvSpPr/>
          <p:nvPr/>
        </p:nvSpPr>
        <p:spPr>
          <a:xfrm>
            <a:off x="525780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12" name="Shape 10"/>
          <p:cNvSpPr/>
          <p:nvPr/>
        </p:nvSpPr>
        <p:spPr>
          <a:xfrm>
            <a:off x="5440680" y="2377440"/>
            <a:ext cx="1371600" cy="685800"/>
          </a:xfrm>
          <a:prstGeom prst="roundRect">
            <a:avLst>
              <a:gd name="adj" fmla="val 13333"/>
            </a:avLst>
          </a:prstGeom>
          <a:solidFill>
            <a:srgbClr val="296A83"/>
          </a:solidFill>
          <a:ln/>
          <a:effectLst>
            <a:outerShdw sx="100000" sy="100000" kx="0" ky="0" algn="bl" rotWithShape="0" blurRad="50800" dist="25400" dir="2700000">
              <a:srgbClr val="000000">
                <a:alpha val="10000"/>
              </a:srgbClr>
            </a:outerShdw>
          </a:effectLst>
        </p:spPr>
      </p:sp>
      <p:sp>
        <p:nvSpPr>
          <p:cNvPr id="13" name="Text 11"/>
          <p:cNvSpPr/>
          <p:nvPr/>
        </p:nvSpPr>
        <p:spPr>
          <a:xfrm>
            <a:off x="544068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Mistakes</a:t>
            </a:r>
            <a:endParaRPr lang="en-US" sz="1100" dirty="0"/>
          </a:p>
          <a:p>
            <a:pPr algn="ctr" indent="0" marL="0">
              <a:buNone/>
            </a:pPr>
            <a:r>
              <a:rPr lang="en-US" sz="1100" b="1" dirty="0">
                <a:solidFill>
                  <a:srgbClr val="FFFFFF"/>
                </a:solidFill>
                <a:latin typeface="Poppins" pitchFamily="34" charset="0"/>
                <a:ea typeface="Poppins" pitchFamily="34" charset="-122"/>
                <a:cs typeface="Poppins" pitchFamily="34" charset="-120"/>
              </a:rPr>
              <a:t>Increase</a:t>
            </a:r>
            <a:endParaRPr lang="en-US" sz="1100" dirty="0"/>
          </a:p>
        </p:txBody>
      </p:sp>
      <p:sp>
        <p:nvSpPr>
          <p:cNvPr id="14" name="Text 12"/>
          <p:cNvSpPr/>
          <p:nvPr/>
        </p:nvSpPr>
        <p:spPr>
          <a:xfrm>
            <a:off x="6812280" y="2377440"/>
            <a:ext cx="182880" cy="685800"/>
          </a:xfrm>
          <a:prstGeom prst="rect">
            <a:avLst/>
          </a:prstGeom>
          <a:noFill/>
          <a:ln/>
        </p:spPr>
        <p:txBody>
          <a:bodyPr wrap="square" lIns="0" tIns="0" rIns="0" bIns="0" rtlCol="0" anchor="ctr"/>
          <a:lstStyle/>
          <a:p>
            <a:pPr algn="ctr" indent="0" marL="0">
              <a:buNone/>
            </a:pPr>
            <a:r>
              <a:rPr lang="en-US" sz="1600" dirty="0">
                <a:solidFill>
                  <a:srgbClr val="2D7A8A"/>
                </a:solidFill>
              </a:rPr>
              <a:t>→</a:t>
            </a:r>
            <a:endParaRPr lang="en-US" sz="1600" dirty="0"/>
          </a:p>
        </p:txBody>
      </p:sp>
      <p:sp>
        <p:nvSpPr>
          <p:cNvPr id="15" name="Shape 13"/>
          <p:cNvSpPr/>
          <p:nvPr/>
        </p:nvSpPr>
        <p:spPr>
          <a:xfrm>
            <a:off x="6995160" y="2377440"/>
            <a:ext cx="1371600" cy="685800"/>
          </a:xfrm>
          <a:prstGeom prst="roundRect">
            <a:avLst>
              <a:gd name="adj" fmla="val 13333"/>
            </a:avLst>
          </a:prstGeom>
          <a:solidFill>
            <a:srgbClr val="2D7A8A"/>
          </a:solidFill>
          <a:ln/>
          <a:effectLst>
            <a:outerShdw sx="100000" sy="100000" kx="0" ky="0" algn="bl" rotWithShape="0" blurRad="50800" dist="25400" dir="2700000">
              <a:srgbClr val="000000">
                <a:alpha val="10000"/>
              </a:srgbClr>
            </a:outerShdw>
          </a:effectLst>
        </p:spPr>
      </p:sp>
      <p:sp>
        <p:nvSpPr>
          <p:cNvPr id="16" name="Text 14"/>
          <p:cNvSpPr/>
          <p:nvPr/>
        </p:nvSpPr>
        <p:spPr>
          <a:xfrm>
            <a:off x="6995160" y="2377440"/>
            <a:ext cx="1371600" cy="685800"/>
          </a:xfrm>
          <a:prstGeom prst="rect">
            <a:avLst/>
          </a:prstGeom>
          <a:noFill/>
          <a:ln/>
        </p:spPr>
        <p:txBody>
          <a:bodyPr wrap="square" lIns="0" tIns="0" rIns="0" bIns="0" rtlCol="0" anchor="ctr"/>
          <a:lstStyle/>
          <a:p>
            <a:pPr algn="ctr" indent="0" marL="0">
              <a:buNone/>
            </a:pPr>
            <a:r>
              <a:rPr lang="en-US" sz="1100" b="1" dirty="0">
                <a:solidFill>
                  <a:srgbClr val="FFFFFF"/>
                </a:solidFill>
                <a:latin typeface="Poppins" pitchFamily="34" charset="0"/>
                <a:ea typeface="Poppins" pitchFamily="34" charset="-122"/>
                <a:cs typeface="Poppins" pitchFamily="34" charset="-120"/>
              </a:rPr>
              <a:t>Overwhelm</a:t>
            </a:r>
            <a:endParaRPr lang="en-US" sz="1100" dirty="0"/>
          </a:p>
          <a:p>
            <a:pPr algn="ctr" indent="0" marL="0">
              <a:buNone/>
            </a:pPr>
            <a:r>
              <a:rPr lang="en-US" sz="1100" b="1" dirty="0">
                <a:solidFill>
                  <a:srgbClr val="FFFFFF"/>
                </a:solidFill>
                <a:latin typeface="Poppins" pitchFamily="34" charset="0"/>
                <a:ea typeface="Poppins" pitchFamily="34" charset="-122"/>
                <a:cs typeface="Poppins" pitchFamily="34" charset="-120"/>
              </a:rPr>
              <a:t>Grows</a:t>
            </a:r>
            <a:endParaRPr lang="en-US" sz="1100" dirty="0"/>
          </a:p>
        </p:txBody>
      </p:sp>
      <p:sp>
        <p:nvSpPr>
          <p:cNvPr id="17" name="Text 15"/>
          <p:cNvSpPr/>
          <p:nvPr/>
        </p:nvSpPr>
        <p:spPr>
          <a:xfrm>
            <a:off x="2286000" y="3337560"/>
            <a:ext cx="4572000" cy="365760"/>
          </a:xfrm>
          <a:prstGeom prst="rect">
            <a:avLst/>
          </a:prstGeom>
          <a:noFill/>
          <a:ln/>
        </p:spPr>
        <p:txBody>
          <a:bodyPr wrap="square" lIns="0" tIns="0" rIns="0" bIns="0" rtlCol="0" anchor="ctr"/>
          <a:lstStyle/>
          <a:p>
            <a:pPr algn="ctr" indent="0" marL="0">
              <a:buNone/>
            </a:pPr>
            <a:r>
              <a:rPr lang="en-US" sz="1100" i="1" dirty="0">
                <a:solidFill>
                  <a:srgbClr val="4A5A6A"/>
                </a:solidFill>
                <a:latin typeface="Poppins" pitchFamily="34" charset="0"/>
                <a:ea typeface="Poppins" pitchFamily="34" charset="-122"/>
                <a:cs typeface="Poppins" pitchFamily="34" charset="-120"/>
              </a:rPr>
              <a:t>↻  Cycle repeats</a:t>
            </a:r>
            <a:endParaRPr lang="en-US" sz="1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Session 4 Summary</a:t>
            </a:r>
            <a:endParaRPr lang="en-US" sz="2600" dirty="0"/>
          </a:p>
        </p:txBody>
      </p:sp>
      <p:sp>
        <p:nvSpPr>
          <p:cNvPr id="3" name="Text 1"/>
          <p:cNvSpPr/>
          <p:nvPr/>
        </p:nvSpPr>
        <p:spPr>
          <a:xfrm>
            <a:off x="640080" y="1051560"/>
            <a:ext cx="7863840" cy="320040"/>
          </a:xfrm>
          <a:prstGeom prst="rect">
            <a:avLst/>
          </a:prstGeom>
          <a:noFill/>
          <a:ln/>
        </p:spPr>
        <p:txBody>
          <a:bodyPr wrap="square" lIns="0" tIns="0" rIns="0" bIns="0" rtlCol="0" anchor="ctr"/>
          <a:lstStyle/>
          <a:p>
            <a:pPr indent="0" marL="0">
              <a:buNone/>
            </a:pPr>
            <a:r>
              <a:rPr lang="en-US" sz="1300" b="1" dirty="0">
                <a:solidFill>
                  <a:srgbClr val="2D7A8A"/>
                </a:solidFill>
                <a:latin typeface="Poppins" pitchFamily="34" charset="0"/>
                <a:ea typeface="Poppins" pitchFamily="34" charset="-122"/>
                <a:cs typeface="Poppins" pitchFamily="34" charset="-120"/>
              </a:rPr>
              <a:t>Key Messages</a:t>
            </a:r>
            <a:endParaRPr lang="en-US" sz="1300" dirty="0"/>
          </a:p>
        </p:txBody>
      </p:sp>
      <p:sp>
        <p:nvSpPr>
          <p:cNvPr id="4" name="Text 2"/>
          <p:cNvSpPr/>
          <p:nvPr/>
        </p:nvSpPr>
        <p:spPr>
          <a:xfrm>
            <a:off x="640080" y="1417320"/>
            <a:ext cx="7863840" cy="292608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Overwhelm happens when demands exceed resources.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The mental load includes invisible responsibilities.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Signs of overwhelm affect body, emotions and thinking.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Burnout develops gradually.</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The overwhelm cycle can be interrupted.</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Recovery is essential.</a:t>
            </a:r>
            <a:endParaRPr lang="en-US" sz="13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5</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The Nervous System</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Polyvagal Theory &amp; The Window of Tolerance</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Understanding the Nervous System</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Your nervous system's primary question is:</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"Am I safe?"</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nervous system continuously scans our environment, other people and our bodies.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answer to that question influences how we think, feel and behave.</a:t>
            </a: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Introducing Polyvagal Theory</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Developed by Dr Stephen Porges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Polyvagal Theory helps explain how our nervous system responds to safety and danger.</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Rather than asking 'What is wrong with me?' it asks:</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'What state is my nervous system currently in?'</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This shift reduces shame and increases understanding.</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Ventral Vagal State</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Safe &amp; Connected</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Calm</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Present</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Social</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Engaged</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Flexible</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Curious</a:t>
            </a:r>
            <a:endParaRPr 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Sympathetic State</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Fight or Flight</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Anxiety</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Worry</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Panic</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Anger</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Restlessness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Hypervigilance</a:t>
            </a: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Dorsal Vagal State</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Shutdown &amp; Disconnection</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Numbness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Exhaustion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Withdrawal</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Hopelessness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Disconnection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What Is Mental Health?</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Mental health includes:</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Thoughts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Feelings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Behaviours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Relationships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Coping abilities</a:t>
            </a: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Vagus Nerve</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The body's communication highway. The vagus nerve connects:</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Brain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Heart</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Lungs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Digestive system</a:t>
            </a:r>
            <a:endParaRPr lang="en-US"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Window of Tolerance</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The zone where we function best.</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Within our window we think clearly, manage emotions, problem solve and connect with others.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Outside the window we may move into hyperarousal or hypoarousal.</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Understanding your own window helps identify when regulation is needed.</a:t>
            </a:r>
            <a:endParaRPr 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Regulation Strategies</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To support nervous system regulation:</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Slow breathing</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Grounding</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Movement</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Connection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Nature</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Self-compassion</a:t>
            </a:r>
            <a:endParaRPr 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Session 5 Summary</a:t>
            </a:r>
            <a:endParaRPr lang="en-US" sz="2600" dirty="0"/>
          </a:p>
        </p:txBody>
      </p:sp>
      <p:sp>
        <p:nvSpPr>
          <p:cNvPr id="3" name="Text 1"/>
          <p:cNvSpPr/>
          <p:nvPr/>
        </p:nvSpPr>
        <p:spPr>
          <a:xfrm>
            <a:off x="640080" y="1051560"/>
            <a:ext cx="7863840" cy="320040"/>
          </a:xfrm>
          <a:prstGeom prst="rect">
            <a:avLst/>
          </a:prstGeom>
          <a:noFill/>
          <a:ln/>
        </p:spPr>
        <p:txBody>
          <a:bodyPr wrap="square" lIns="0" tIns="0" rIns="0" bIns="0" rtlCol="0" anchor="ctr"/>
          <a:lstStyle/>
          <a:p>
            <a:pPr indent="0" marL="0">
              <a:buNone/>
            </a:pPr>
            <a:r>
              <a:rPr lang="en-US" sz="1300" b="1" dirty="0">
                <a:solidFill>
                  <a:srgbClr val="2D7A8A"/>
                </a:solidFill>
                <a:latin typeface="Poppins" pitchFamily="34" charset="0"/>
                <a:ea typeface="Poppins" pitchFamily="34" charset="-122"/>
                <a:cs typeface="Poppins" pitchFamily="34" charset="-120"/>
              </a:rPr>
              <a:t>Key Messages</a:t>
            </a:r>
            <a:endParaRPr lang="en-US" sz="1300" dirty="0"/>
          </a:p>
        </p:txBody>
      </p:sp>
      <p:sp>
        <p:nvSpPr>
          <p:cNvPr id="4" name="Text 2"/>
          <p:cNvSpPr/>
          <p:nvPr/>
        </p:nvSpPr>
        <p:spPr>
          <a:xfrm>
            <a:off x="640080" y="1417320"/>
            <a:ext cx="7863840" cy="292608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The nervous system asks: Am I safe?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Three states: ventral vagal, sympathetic, dorsal vagal.</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The vagus nerve connects brain, heart, lungs and gut.</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The Window of Tolerance is our optimal zone.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Regulation helps the nervous system feel safe.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Small actions repeated consistently create change.</a:t>
            </a:r>
            <a:endParaRPr lang="en-US" sz="13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6</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Healing Through Mind &amp; Body</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Somatic Wellbeing Skills</a:t>
            </a:r>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Body Remembers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We do not only think stress.</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We feel stress.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body responds to every emotion, every experience, every challenge.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Our muscles tighten. Breathing changes. Heart rate changes.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Understanding the body helps us understand ourselves.</a:t>
            </a:r>
            <a:endParaRPr 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What Is Somatic Wellbeing?</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Somatic means:</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Relating to the body.</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Somatic wellbeing focuses on listening to and working with the body's signals.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Many people have learned to ignore physical signals: tiredness, tension, restlessness, fatigue, discomfort.</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These sensations often provide valuable information.</a:t>
            </a:r>
            <a:endParaRPr 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Interoception</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Listening to the Body. Interoception is our ability to notice internal sensations:</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Hunger</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Thirst</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Tension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Heartbeat</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Breathing</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Emotions</a:t>
            </a:r>
            <a:endParaRPr lang="en-US"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Grounding</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Returning to the Present Moment</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Grounding helps the nervous system recognise safety.</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Grounding is not about eliminating emotions.</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It is about helping the nervous system recognise</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that, in this moment, we are safe.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5-4-3-2-1 Technique:</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5 things you can see · 4 things you can feel · 3 things you can hear</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2 things you can smell · 1 thing you can taste</a:t>
            </a:r>
            <a:endParaRPr 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Orienting</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Looking for Safety</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Orienting is the practice of intentionally noticing safety in the environment.</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Our nervous system constantly scans for danger.</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Orienting encourages us to consciously scan for safety.</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Simply looking around the room and noticing colours, light, familiar faces or pleasant objects can help regulate the nervous system.</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Emotional Wellbeing</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Emotional wellbeing includes:</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Self-awareness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Emotional regulation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Self-compassion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Connection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Meaning and purpose</a:t>
            </a:r>
            <a:endParaRPr 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Butterfly Hug</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A Self-Soothing Technique</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Used within EMDR-informed wellbeing approaches.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Cross your arms across your chest.</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Place your hands on your shoulders.</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Alternately tap left and right.</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Notice any shifts in your body.</a:t>
            </a:r>
            <a:endParaRPr lang="en-US"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Breath and Regulation</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The Breath Is a Bridge</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Breathing directly influences the nervous system.</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When stressed, breathing often becomes shallow and rapid.</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When we slow the breath, we send signals of safety to the brain.</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4-6 Regulation Breathing:</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Breathe in for 4 · Breathe out for 6 · Repeat for 3 minutes</a:t>
            </a:r>
            <a:endParaRPr 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Movement as Medicine</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Stress is energy.</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Movement helps complete the stress cycle.</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Movement does not need to be intense.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Walking · Stretching · Yoga · Dancing · Swimming · Gardening</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All movement supports regulation.</a:t>
            </a:r>
            <a:endParaRPr 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Self-Soothing &amp; Compassion</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The body responds to kindness.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Many people try to regulate through criticism.</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Unfortunately criticism increases threat.</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Compassion reduces threat.</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 gentle hand on the heart. A calming voice.</a:t>
            </a:r>
            <a:endParaRPr lang="en-US" sz="1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Session 6 Summary</a:t>
            </a:r>
            <a:endParaRPr lang="en-US" sz="2600" dirty="0"/>
          </a:p>
        </p:txBody>
      </p:sp>
      <p:sp>
        <p:nvSpPr>
          <p:cNvPr id="3" name="Text 1"/>
          <p:cNvSpPr/>
          <p:nvPr/>
        </p:nvSpPr>
        <p:spPr>
          <a:xfrm>
            <a:off x="640080" y="1051560"/>
            <a:ext cx="7863840" cy="320040"/>
          </a:xfrm>
          <a:prstGeom prst="rect">
            <a:avLst/>
          </a:prstGeom>
          <a:noFill/>
          <a:ln/>
        </p:spPr>
        <p:txBody>
          <a:bodyPr wrap="square" lIns="0" tIns="0" rIns="0" bIns="0" rtlCol="0" anchor="ctr"/>
          <a:lstStyle/>
          <a:p>
            <a:pPr indent="0" marL="0">
              <a:buNone/>
            </a:pPr>
            <a:r>
              <a:rPr lang="en-US" sz="1300" b="1" dirty="0">
                <a:solidFill>
                  <a:srgbClr val="2D7A8A"/>
                </a:solidFill>
                <a:latin typeface="Poppins" pitchFamily="34" charset="0"/>
                <a:ea typeface="Poppins" pitchFamily="34" charset="-122"/>
                <a:cs typeface="Poppins" pitchFamily="34" charset="-120"/>
              </a:rPr>
              <a:t>Key Messages</a:t>
            </a:r>
            <a:endParaRPr lang="en-US" sz="1300" dirty="0"/>
          </a:p>
        </p:txBody>
      </p:sp>
      <p:sp>
        <p:nvSpPr>
          <p:cNvPr id="4" name="Text 2"/>
          <p:cNvSpPr/>
          <p:nvPr/>
        </p:nvSpPr>
        <p:spPr>
          <a:xfrm>
            <a:off x="640080" y="1417320"/>
            <a:ext cx="7863840" cy="292608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We feel stress in the body, not just the mind.</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Somatic wellbeing means listening to the body.</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Interoception helps us recognise needs early.</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Grounding and orienting support regulation.</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The Butterfly Hug is a self-soothing technique.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Breathing is a bridge to the nervous system.</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Movement helps complete the stress cycle.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Compassion reduces threat.</a:t>
            </a:r>
            <a:endParaRPr lang="en-US" sz="13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7</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Building Resilience,</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Self-Compassion &amp; Psychological Flexibility</a:t>
            </a:r>
            <a:endParaRPr lang="en-U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What Is Resilience?</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Resilience is not about never struggling.</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Resilience is about recovering.</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Resilient people experience stress, anxiety and setbacks.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difference is that they develop skills that help them recover.</a:t>
            </a:r>
            <a:endParaRPr lang="en-US"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Psychological Flexibility</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The ability to adapt to life's challenges</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while remaining connected to what matters.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Psychological flexibility means: being present, accepting difficult emotions, adapting to challenges, and continuing to act in line with our values.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We can experience difficult thoughts and emotions while still living meaningful lives.</a:t>
            </a:r>
            <a:endParaRPr lang="en-US"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Thoughts Are Not Facts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We can notice thoughts</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without believing them.</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Our minds generate thousands of thoughts every day.</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Some are helpful. Some are unhelpful.</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Some are accurate. Some are inaccurate.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ACT teaches us to step back and notice thoughts rather than becoming entangled with them.</a:t>
            </a:r>
            <a:endParaRPr lang="en-US"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Cognitive Defusion</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Learning to step back from thoughts.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Instead of saying: 'I am a failure.'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We might say: 'I notice I am having the thought that I am a failure.'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thought is still there.</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But our relationship with it changes.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We become observers rather than prisoners of our thoughts.</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Factors Affecting Wellbeing</a:t>
            </a:r>
            <a:endParaRPr lang="en-US" sz="2600" dirty="0"/>
          </a:p>
        </p:txBody>
      </p:sp>
      <p:sp>
        <p:nvSpPr>
          <p:cNvPr id="3" name="Shape 1"/>
          <p:cNvSpPr/>
          <p:nvPr/>
        </p:nvSpPr>
        <p:spPr>
          <a:xfrm>
            <a:off x="640080" y="1143000"/>
            <a:ext cx="3749040" cy="2926080"/>
          </a:xfrm>
          <a:prstGeom prst="roundRect">
            <a:avLst>
              <a:gd name="adj" fmla="val 3750"/>
            </a:avLst>
          </a:prstGeom>
          <a:solidFill>
            <a:srgbClr val="FFFFFF">
              <a:alpha val="50000"/>
            </a:srgbClr>
          </a:solidFill>
          <a:ln/>
        </p:spPr>
      </p:sp>
      <p:sp>
        <p:nvSpPr>
          <p:cNvPr id="4" name="Text 2"/>
          <p:cNvSpPr/>
          <p:nvPr/>
        </p:nvSpPr>
        <p:spPr>
          <a:xfrm>
            <a:off x="8229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Internal Factors</a:t>
            </a:r>
            <a:endParaRPr lang="en-US" sz="1600" dirty="0"/>
          </a:p>
        </p:txBody>
      </p:sp>
      <p:sp>
        <p:nvSpPr>
          <p:cNvPr id="5" name="Text 3"/>
          <p:cNvSpPr/>
          <p:nvPr/>
        </p:nvSpPr>
        <p:spPr>
          <a:xfrm>
            <a:off x="8229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Thoughts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Beliefs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Self-esteem</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Physical health</a:t>
            </a:r>
            <a:endParaRPr lang="en-US" sz="1300" dirty="0"/>
          </a:p>
        </p:txBody>
      </p:sp>
      <p:sp>
        <p:nvSpPr>
          <p:cNvPr id="6" name="Shape 4"/>
          <p:cNvSpPr/>
          <p:nvPr/>
        </p:nvSpPr>
        <p:spPr>
          <a:xfrm>
            <a:off x="4754880" y="1143000"/>
            <a:ext cx="3749040" cy="2926080"/>
          </a:xfrm>
          <a:prstGeom prst="roundRect">
            <a:avLst>
              <a:gd name="adj" fmla="val 3750"/>
            </a:avLst>
          </a:prstGeom>
          <a:solidFill>
            <a:srgbClr val="FFFFFF">
              <a:alpha val="50000"/>
            </a:srgbClr>
          </a:solidFill>
          <a:ln/>
        </p:spPr>
      </p:sp>
      <p:sp>
        <p:nvSpPr>
          <p:cNvPr id="7" name="Text 5"/>
          <p:cNvSpPr/>
          <p:nvPr/>
        </p:nvSpPr>
        <p:spPr>
          <a:xfrm>
            <a:off x="4937760" y="1234440"/>
            <a:ext cx="3383280" cy="411480"/>
          </a:xfrm>
          <a:prstGeom prst="rect">
            <a:avLst/>
          </a:prstGeom>
          <a:noFill/>
          <a:ln/>
        </p:spPr>
        <p:txBody>
          <a:bodyPr wrap="square" lIns="0" tIns="0" rIns="0" bIns="0" rtlCol="0" anchor="ctr"/>
          <a:lstStyle/>
          <a:p>
            <a:pPr indent="0" marL="0">
              <a:buNone/>
            </a:pPr>
            <a:r>
              <a:rPr lang="en-US" sz="1600" b="1" dirty="0">
                <a:solidFill>
                  <a:srgbClr val="2D7A8A"/>
                </a:solidFill>
                <a:latin typeface="Poppins" pitchFamily="34" charset="0"/>
                <a:ea typeface="Poppins" pitchFamily="34" charset="-122"/>
                <a:cs typeface="Poppins" pitchFamily="34" charset="-120"/>
              </a:rPr>
              <a:t>External Factors</a:t>
            </a:r>
            <a:endParaRPr lang="en-US" sz="1600" dirty="0"/>
          </a:p>
        </p:txBody>
      </p:sp>
      <p:sp>
        <p:nvSpPr>
          <p:cNvPr id="8" name="Text 6"/>
          <p:cNvSpPr/>
          <p:nvPr/>
        </p:nvSpPr>
        <p:spPr>
          <a:xfrm>
            <a:off x="4937760" y="1691640"/>
            <a:ext cx="3383280" cy="219456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Relationships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Work</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Finances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Life events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Environment</a:t>
            </a:r>
            <a:endParaRPr lang="en-US" sz="13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Self-Compassion</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Treat yourself as you would</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treat a good friend.</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Self-compassion includes: kindness, understanding, acceptance, encouragement.</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It does not mean letting ourselves off the hook.</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It means responding with care rather than criticism.</a:t>
            </a:r>
            <a:endParaRPr lang="en-US"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Understanding Values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Values are directions,</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not destinations.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Values are different from goals. Goals can be achieved. Values are ongoing directions for living.</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Examples: kindness, honesty, connection, growth, creativity, compassion.</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Values help us navigate difficult times because they provide direction when circumstances feel uncertain.</a:t>
            </a:r>
            <a:endParaRPr lang="en-US" sz="1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Committed Action</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Small actions aligned with values</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create meaningful change.</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Many people wait until they feel motivated.</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ACT teaches us that action often comes before motivation.</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Small consistent actions build confidence.</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Confidence builds resilience.</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Resilience supports wellbeing.</a:t>
            </a:r>
            <a:endParaRPr lang="en-US"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Building Emotional Resilience</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Resilience grows through:</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Connection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Purpose</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Self-compassion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Flexibility</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Recovery</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Meaning</a:t>
            </a:r>
            <a:endParaRPr lang="en-US" sz="1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The Compassionate Inner Coach</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Speak to yourself like someone</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worth supporting.</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Many people live with an inner critic.</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Today I invite you to develop an inner coach.</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 coach encourages. Supports.</a:t>
            </a:r>
            <a:endParaRPr lang="en-US" sz="1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Session 7 Summary</a:t>
            </a:r>
            <a:endParaRPr lang="en-US" sz="2600" dirty="0"/>
          </a:p>
        </p:txBody>
      </p:sp>
      <p:sp>
        <p:nvSpPr>
          <p:cNvPr id="3" name="Text 1"/>
          <p:cNvSpPr/>
          <p:nvPr/>
        </p:nvSpPr>
        <p:spPr>
          <a:xfrm>
            <a:off x="640080" y="1051560"/>
            <a:ext cx="7863840" cy="320040"/>
          </a:xfrm>
          <a:prstGeom prst="rect">
            <a:avLst/>
          </a:prstGeom>
          <a:noFill/>
          <a:ln/>
        </p:spPr>
        <p:txBody>
          <a:bodyPr wrap="square" lIns="0" tIns="0" rIns="0" bIns="0" rtlCol="0" anchor="ctr"/>
          <a:lstStyle/>
          <a:p>
            <a:pPr indent="0" marL="0">
              <a:buNone/>
            </a:pPr>
            <a:r>
              <a:rPr lang="en-US" sz="1300" b="1" dirty="0">
                <a:solidFill>
                  <a:srgbClr val="2D7A8A"/>
                </a:solidFill>
                <a:latin typeface="Poppins" pitchFamily="34" charset="0"/>
                <a:ea typeface="Poppins" pitchFamily="34" charset="-122"/>
                <a:cs typeface="Poppins" pitchFamily="34" charset="-120"/>
              </a:rPr>
              <a:t>Key Messages</a:t>
            </a:r>
            <a:endParaRPr lang="en-US" sz="1300" dirty="0"/>
          </a:p>
        </p:txBody>
      </p:sp>
      <p:sp>
        <p:nvSpPr>
          <p:cNvPr id="4" name="Text 2"/>
          <p:cNvSpPr/>
          <p:nvPr/>
        </p:nvSpPr>
        <p:spPr>
          <a:xfrm>
            <a:off x="640080" y="1417320"/>
            <a:ext cx="7863840" cy="2926080"/>
          </a:xfrm>
          <a:prstGeom prst="rect">
            <a:avLst/>
          </a:prstGeom>
          <a:noFill/>
          <a:ln/>
        </p:spPr>
        <p:txBody>
          <a:bodyPr wrap="square" lIns="0" tIns="0" rIns="0" bIns="0" rtlCol="0" anchor="ctr"/>
          <a:lstStyle/>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Resilience is about recovering, not never struggling.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Psychological flexibility is a key predictor of wellbeing.</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Thoughts are not facts.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Defusion creates space between us and our thoughts.</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Self-compassion improves resilience.</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Values provide direction.</a:t>
            </a:r>
            <a:endParaRPr lang="en-US" sz="1300" dirty="0"/>
          </a:p>
          <a:p>
            <a:pPr marL="342900" indent="-342900">
              <a:spcAft>
                <a:spcPts val="500"/>
              </a:spcAft>
              <a:buSzPct val="100000"/>
              <a:buChar char="•"/>
            </a:pPr>
            <a:r>
              <a:rPr lang="en-US" sz="1300" dirty="0">
                <a:solidFill>
                  <a:srgbClr val="1A2A3A"/>
                </a:solidFill>
                <a:latin typeface="Poppins" pitchFamily="34" charset="0"/>
                <a:ea typeface="Poppins" pitchFamily="34" charset="-122"/>
                <a:cs typeface="Poppins" pitchFamily="34" charset="-120"/>
              </a:rPr>
              <a:t>Small actions aligned with values create change.</a:t>
            </a:r>
            <a:endParaRPr lang="en-US" sz="13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463040"/>
            <a:ext cx="6400800" cy="411480"/>
          </a:xfrm>
          <a:prstGeom prst="rect">
            <a:avLst/>
          </a:prstGeom>
          <a:noFill/>
          <a:ln/>
        </p:spPr>
        <p:txBody>
          <a:bodyPr wrap="square" lIns="0" tIns="0" rIns="0" bIns="0" rtlCol="0" anchor="ctr"/>
          <a:lstStyle/>
          <a:p>
            <a:pPr algn="ctr" indent="0" marL="0">
              <a:buNone/>
            </a:pPr>
            <a:r>
              <a:rPr lang="en-US" sz="1100" b="1" spc="500" kern="0" dirty="0">
                <a:solidFill>
                  <a:srgbClr val="E8A820"/>
                </a:solidFill>
                <a:latin typeface="Poppins" pitchFamily="34" charset="0"/>
                <a:ea typeface="Poppins" pitchFamily="34" charset="-122"/>
                <a:cs typeface="Poppins" pitchFamily="34" charset="-120"/>
              </a:rPr>
              <a:t>SESSION 8</a:t>
            </a:r>
            <a:endParaRPr lang="en-US" sz="1100" dirty="0"/>
          </a:p>
        </p:txBody>
      </p:sp>
      <p:sp>
        <p:nvSpPr>
          <p:cNvPr id="3" name="Text 1"/>
          <p:cNvSpPr/>
          <p:nvPr/>
        </p:nvSpPr>
        <p:spPr>
          <a:xfrm>
            <a:off x="1097280" y="1965960"/>
            <a:ext cx="6949440" cy="1371600"/>
          </a:xfrm>
          <a:prstGeom prst="rect">
            <a:avLst/>
          </a:prstGeom>
          <a:noFill/>
          <a:ln/>
        </p:spPr>
        <p:txBody>
          <a:bodyPr wrap="square" lIns="0" tIns="0" rIns="0" bIns="0" rtlCol="0" anchor="ctr"/>
          <a:lstStyle/>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Your Personal</a:t>
            </a:r>
            <a:endParaRPr lang="en-US" sz="2800" dirty="0"/>
          </a:p>
          <a:p>
            <a:pPr algn="ctr" indent="0" marL="0">
              <a:lnSpc>
                <a:spcPct val="115000"/>
              </a:lnSpc>
              <a:buNone/>
            </a:pPr>
            <a:r>
              <a:rPr lang="en-US" sz="2800" b="1" dirty="0">
                <a:solidFill>
                  <a:srgbClr val="1E3A6E"/>
                </a:solidFill>
                <a:latin typeface="Poppins" pitchFamily="34" charset="0"/>
                <a:ea typeface="Poppins" pitchFamily="34" charset="-122"/>
                <a:cs typeface="Poppins" pitchFamily="34" charset="-120"/>
              </a:rPr>
              <a:t>Wellbeing Blueprint</a:t>
            </a:r>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Welcome to Session 8</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Mind &amp; Thrive</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Looking Back, Moving Forward</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Today we celebrate progress rather than perfection.</a:t>
            </a:r>
            <a:endParaRPr lang="en-US" sz="1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Recognising Progress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Growth often happens gradually.</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Many positive changes are easy to overlook.</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Think about the person who arrived at Session 1.</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What did they know? How did they respond to stress?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Now think about the person sitting here today.</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What has changed? What have you learned?</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Growth deserves recognition.</a:t>
            </a:r>
            <a:endParaRPr lang="en-US" sz="1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My Wellbeing Foundations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Wellbeing is built through daily habits.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goal is not to use every strategy.</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goal is to identify what works best for you.</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Wellbeing is personal. Your wellbeing plan should reflect your values, lifestyle and needs.</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Psychological Safety</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Psychological safety means feeling safe to:</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Speak</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Ask questions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Make mistakes</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Be yourself</a:t>
            </a:r>
            <a:endParaRPr lang="en-US" sz="1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My Personal Warning Signs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Stress whispers before it shouts.</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One of the most important skills we can develop is recognising early warning signs.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Most people notice difficulties only when they become overwhelmed.</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Identify the signs that tell you to slow down and take action.</a:t>
            </a:r>
            <a:endParaRPr lang="en-US" sz="1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My Nervous System Toolkit</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What helps me return to balance?</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Not every strategy will work for every person.</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Your task is to identify the tools that help your nervous system feel safe and supported.</a:t>
            </a:r>
            <a:endParaRPr lang="en-US" sz="1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My Values</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Values guide our direction.</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When life becomes busy or difficult, values help us reconnect with what matters.</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Values are not goals. Values are ongoing directions for living.</a:t>
            </a:r>
            <a:endParaRPr lang="en-US" sz="1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My Support Network</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Connection strengthens wellbeing.</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Human beings are not designed to manage everything alone.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Connection is one of the strongest protective factors for wellbeing.</a:t>
            </a:r>
            <a:endParaRPr lang="en-US" sz="1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Creating My Wellbeing Blueprint</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What helps me thrive?</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This blueprint is your personal wellbeing guide.</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There is no right or wrong answer.</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The goal is to create something realistic and achievable.</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A plan you can return to whenever life becomes challenging.</a:t>
            </a:r>
            <a:endParaRPr lang="en-US" sz="1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Future Self Exercise</a:t>
            </a:r>
            <a:endParaRPr lang="en-US" sz="26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Imagine yourself six months from now.</a:t>
            </a:r>
            <a:endParaRPr lang="en-US" sz="1900" dirty="0"/>
          </a:p>
        </p:txBody>
      </p:sp>
      <p:sp>
        <p:nvSpPr>
          <p:cNvPr id="4" name="Text 2"/>
          <p:cNvSpPr/>
          <p:nvPr/>
        </p:nvSpPr>
        <p:spPr>
          <a:xfrm>
            <a:off x="640080" y="2834640"/>
            <a:ext cx="7315200" cy="1554480"/>
          </a:xfrm>
          <a:prstGeom prst="rect">
            <a:avLst/>
          </a:prstGeom>
          <a:noFill/>
          <a:ln/>
        </p:spPr>
        <p:txBody>
          <a:bodyPr wrap="square" lIns="0" tIns="0" rIns="0" bIns="0" rtlCol="0" anchor="ctr"/>
          <a:lstStyle/>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Imagine that you have continued practising the skills you have learned.</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How do you feel? How do you respond to stress?</a:t>
            </a: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How do you care for yourself?</a:t>
            </a:r>
            <a:endParaRPr lang="en-US" sz="1200" dirty="0"/>
          </a:p>
          <a:p>
            <a:pPr indent="0" marL="0">
              <a:lnSpc>
                <a:spcPct val="150000"/>
              </a:lnSpc>
              <a:buNone/>
            </a:pPr>
            <a:endParaRPr lang="en-US" sz="1200" dirty="0"/>
          </a:p>
          <a:p>
            <a:pPr indent="0" marL="0">
              <a:lnSpc>
                <a:spcPct val="150000"/>
              </a:lnSpc>
              <a:buNone/>
            </a:pPr>
            <a:r>
              <a:rPr lang="en-US" sz="1200" dirty="0">
                <a:solidFill>
                  <a:srgbClr val="4A5A6A"/>
                </a:solidFill>
                <a:latin typeface="Poppins" pitchFamily="34" charset="0"/>
                <a:ea typeface="Poppins" pitchFamily="34" charset="-122"/>
                <a:cs typeface="Poppins" pitchFamily="34" charset="-120"/>
              </a:rPr>
              <a:t>What advice would your future self offer you today?</a:t>
            </a:r>
            <a:endParaRPr lang="en-US" sz="1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home/claude/logo.png">    </p:cNvPr>
          <p:cNvPicPr>
            <a:picLocks noChangeAspect="1"/>
          </p:cNvPicPr>
          <p:nvPr/>
        </p:nvPicPr>
        <p:blipFill>
          <a:blip r:embed="rId2"/>
          <a:stretch>
            <a:fillRect/>
          </a:stretch>
        </p:blipFill>
        <p:spPr>
          <a:xfrm>
            <a:off x="3566160" y="365760"/>
            <a:ext cx="2011680" cy="1545336"/>
          </a:xfrm>
          <a:prstGeom prst="rect">
            <a:avLst/>
          </a:prstGeom>
        </p:spPr>
      </p:pic>
      <p:sp>
        <p:nvSpPr>
          <p:cNvPr id="3" name="Text 0"/>
          <p:cNvSpPr/>
          <p:nvPr/>
        </p:nvSpPr>
        <p:spPr>
          <a:xfrm>
            <a:off x="1371600" y="2103120"/>
            <a:ext cx="6400800" cy="822960"/>
          </a:xfrm>
          <a:prstGeom prst="rect">
            <a:avLst/>
          </a:prstGeom>
          <a:noFill/>
          <a:ln/>
        </p:spPr>
        <p:txBody>
          <a:bodyPr wrap="square" lIns="0" tIns="0" rIns="0" bIns="0" rtlCol="0" anchor="ctr"/>
          <a:lstStyle/>
          <a:p>
            <a:pPr algn="ctr" indent="0" marL="0">
              <a:buNone/>
            </a:pPr>
            <a:r>
              <a:rPr lang="en-US" sz="4200" b="1" dirty="0">
                <a:solidFill>
                  <a:srgbClr val="1E3A6E"/>
                </a:solidFill>
                <a:latin typeface="Poppins" pitchFamily="34" charset="0"/>
                <a:ea typeface="Poppins" pitchFamily="34" charset="-122"/>
                <a:cs typeface="Poppins" pitchFamily="34" charset="-120"/>
              </a:rPr>
              <a:t>Thrive</a:t>
            </a:r>
            <a:endParaRPr lang="en-US" sz="4200" dirty="0"/>
          </a:p>
        </p:txBody>
      </p:sp>
      <p:sp>
        <p:nvSpPr>
          <p:cNvPr id="4" name="Text 1"/>
          <p:cNvSpPr/>
          <p:nvPr/>
        </p:nvSpPr>
        <p:spPr>
          <a:xfrm>
            <a:off x="1371600" y="2834640"/>
            <a:ext cx="6400800" cy="457200"/>
          </a:xfrm>
          <a:prstGeom prst="rect">
            <a:avLst/>
          </a:prstGeom>
          <a:noFill/>
          <a:ln/>
        </p:spPr>
        <p:txBody>
          <a:bodyPr wrap="square" lIns="0" tIns="0" rIns="0" bIns="0" rtlCol="0" anchor="ctr"/>
          <a:lstStyle/>
          <a:p>
            <a:pPr algn="ctr" indent="0" marL="0">
              <a:buNone/>
            </a:pPr>
            <a:r>
              <a:rPr lang="en-US" sz="1600" i="1" dirty="0">
                <a:solidFill>
                  <a:srgbClr val="2D7A8A"/>
                </a:solidFill>
                <a:latin typeface="Poppins" pitchFamily="34" charset="0"/>
                <a:ea typeface="Poppins" pitchFamily="34" charset="-122"/>
                <a:cs typeface="Poppins" pitchFamily="34" charset="-120"/>
              </a:rPr>
              <a:t>Find Your Clear Path Forward</a:t>
            </a:r>
            <a:endParaRPr lang="en-US" sz="1600" dirty="0"/>
          </a:p>
        </p:txBody>
      </p:sp>
      <p:sp>
        <p:nvSpPr>
          <p:cNvPr id="5" name="Text 2"/>
          <p:cNvSpPr/>
          <p:nvPr/>
        </p:nvSpPr>
        <p:spPr>
          <a:xfrm>
            <a:off x="914400" y="3474720"/>
            <a:ext cx="7315200" cy="365760"/>
          </a:xfrm>
          <a:prstGeom prst="rect">
            <a:avLst/>
          </a:prstGeom>
          <a:noFill/>
          <a:ln/>
        </p:spPr>
        <p:txBody>
          <a:bodyPr wrap="square" lIns="0" tIns="0" rIns="0" bIns="0" rtlCol="0" anchor="ctr"/>
          <a:lstStyle/>
          <a:p>
            <a:pPr algn="ctr" indent="0" marL="0">
              <a:buNone/>
            </a:pPr>
            <a:r>
              <a:rPr lang="en-US" sz="1000" dirty="0">
                <a:solidFill>
                  <a:srgbClr val="4A5A6A"/>
                </a:solidFill>
                <a:latin typeface="Poppins" pitchFamily="34" charset="0"/>
                <a:ea typeface="Poppins" pitchFamily="34" charset="-122"/>
                <a:cs typeface="Poppins" pitchFamily="34" charset="-120"/>
              </a:rPr>
              <a:t>Clear Path Therapies  ·  clearpaththerapies.co.uk  ·  07717 018 215</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Self-Compassion</a:t>
            </a:r>
            <a:endParaRPr lang="en-US" sz="2600" dirty="0"/>
          </a:p>
        </p:txBody>
      </p:sp>
      <p:sp>
        <p:nvSpPr>
          <p:cNvPr id="3" name="Text 1"/>
          <p:cNvSpPr/>
          <p:nvPr/>
        </p:nvSpPr>
        <p:spPr>
          <a:xfrm>
            <a:off x="640080" y="1188720"/>
            <a:ext cx="7315200" cy="2743200"/>
          </a:xfrm>
          <a:prstGeom prst="rect">
            <a:avLst/>
          </a:prstGeom>
          <a:noFill/>
          <a:ln/>
        </p:spPr>
        <p:txBody>
          <a:bodyPr wrap="square" lIns="0" tIns="0" rIns="0" bIns="0" rtlCol="0" anchor="ctr"/>
          <a:lstStyle/>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Replace:</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'What's wrong with me?'</a:t>
            </a:r>
            <a:endParaRPr lang="en-US" sz="1900" dirty="0"/>
          </a:p>
          <a:p>
            <a:pPr indent="0" marL="0">
              <a:lnSpc>
                <a:spcPct val="135000"/>
              </a:lnSpc>
              <a:buNone/>
            </a:pP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With:</a:t>
            </a:r>
            <a:endParaRPr lang="en-US" sz="1900" dirty="0"/>
          </a:p>
          <a:p>
            <a:pPr indent="0" marL="0">
              <a:lnSpc>
                <a:spcPct val="135000"/>
              </a:lnSpc>
              <a:buNone/>
            </a:pPr>
            <a:r>
              <a:rPr lang="en-US" sz="1900" b="1" dirty="0">
                <a:solidFill>
                  <a:srgbClr val="2D7A8A"/>
                </a:solidFill>
                <a:latin typeface="Poppins" pitchFamily="34" charset="0"/>
                <a:ea typeface="Poppins" pitchFamily="34" charset="-122"/>
                <a:cs typeface="Poppins" pitchFamily="34" charset="-120"/>
              </a:rPr>
              <a:t>'What do I need right now?'</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indent="0" marL="0">
              <a:buNone/>
            </a:pPr>
            <a:r>
              <a:rPr lang="en-US" sz="2600" b="1" dirty="0">
                <a:solidFill>
                  <a:srgbClr val="1E3A6E"/>
                </a:solidFill>
                <a:latin typeface="Poppins" pitchFamily="34" charset="0"/>
                <a:ea typeface="Poppins" pitchFamily="34" charset="-122"/>
                <a:cs typeface="Poppins" pitchFamily="34" charset="-120"/>
              </a:rPr>
              <a:t>Foundations of Wellbeing</a:t>
            </a:r>
            <a:endParaRPr lang="en-US" sz="2600" dirty="0"/>
          </a:p>
        </p:txBody>
      </p:sp>
      <p:sp>
        <p:nvSpPr>
          <p:cNvPr id="3" name="Text 1"/>
          <p:cNvSpPr/>
          <p:nvPr/>
        </p:nvSpPr>
        <p:spPr>
          <a:xfrm>
            <a:off x="640080" y="1051560"/>
            <a:ext cx="7863840" cy="365760"/>
          </a:xfrm>
          <a:prstGeom prst="rect">
            <a:avLst/>
          </a:prstGeom>
          <a:noFill/>
          <a:ln/>
        </p:spPr>
        <p:txBody>
          <a:bodyPr wrap="square" lIns="0" tIns="0" rIns="0" bIns="0" rtlCol="0" anchor="ctr"/>
          <a:lstStyle/>
          <a:p>
            <a:pPr indent="0" marL="0">
              <a:buNone/>
            </a:pPr>
            <a:r>
              <a:rPr lang="en-US" sz="1400" i="1" dirty="0">
                <a:solidFill>
                  <a:srgbClr val="4A5A6A"/>
                </a:solidFill>
                <a:latin typeface="Poppins" pitchFamily="34" charset="0"/>
                <a:ea typeface="Poppins" pitchFamily="34" charset="-122"/>
                <a:cs typeface="Poppins" pitchFamily="34" charset="-120"/>
              </a:rPr>
              <a:t>Wellbeing Pillars:</a:t>
            </a:r>
            <a:endParaRPr lang="en-US" sz="1400" dirty="0"/>
          </a:p>
        </p:txBody>
      </p:sp>
      <p:sp>
        <p:nvSpPr>
          <p:cNvPr id="4" name="Text 2"/>
          <p:cNvSpPr/>
          <p:nvPr/>
        </p:nvSpPr>
        <p:spPr>
          <a:xfrm>
            <a:off x="640080" y="1463040"/>
            <a:ext cx="7863840" cy="2743200"/>
          </a:xfrm>
          <a:prstGeom prst="rect">
            <a:avLst/>
          </a:prstGeom>
          <a:noFill/>
          <a:ln/>
        </p:spPr>
        <p:txBody>
          <a:bodyPr wrap="square" lIns="0" tIns="0" rIns="0" bIns="0" rtlCol="0" anchor="ctr"/>
          <a:lstStyle/>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Sleep</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Movement</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Nutrition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Connection</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Meaning</a:t>
            </a:r>
            <a:endParaRPr lang="en-US" sz="1400" dirty="0"/>
          </a:p>
          <a:p>
            <a:pPr marL="342900" indent="-342900">
              <a:spcAft>
                <a:spcPts val="600"/>
              </a:spcAft>
              <a:buSzPct val="100000"/>
              <a:buChar char="•"/>
            </a:pPr>
            <a:r>
              <a:rPr lang="en-US" sz="1400" dirty="0">
                <a:solidFill>
                  <a:srgbClr val="1A2A3A"/>
                </a:solidFill>
                <a:latin typeface="Poppins" pitchFamily="34" charset="0"/>
                <a:ea typeface="Poppins" pitchFamily="34" charset="-122"/>
                <a:cs typeface="Poppins" pitchFamily="34" charset="-120"/>
              </a:rPr>
              <a:t>Rest</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76</Slides>
  <Notes>76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76</vt:i4>
      </vt:variant>
    </vt:vector>
  </HeadingPairs>
  <TitlesOfParts>
    <vt:vector size="7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&amp; Thrive Programme</dc:title>
  <dc:subject>PptxGenJS Presentation</dc:subject>
  <dc:creator>Clear Path Therapies</dc:creator>
  <cp:lastModifiedBy>Clear Path Therapies</cp:lastModifiedBy>
  <cp:revision>1</cp:revision>
  <dcterms:created xsi:type="dcterms:W3CDTF">2026-06-24T12:01:47Z</dcterms:created>
  <dcterms:modified xsi:type="dcterms:W3CDTF">2026-06-24T12:01:47Z</dcterms:modified>
</cp:coreProperties>
</file>